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48" r:id="rId1"/>
  </p:sldMasterIdLst>
  <p:notesMasterIdLst>
    <p:notesMasterId r:id="rId4"/>
  </p:notesMasterIdLst>
  <p:sldIdLst>
    <p:sldId id="256" r:id="rId3"/>
    <p:sldId id="302" r:id="rId5"/>
    <p:sldId id="305" r:id="rId6"/>
    <p:sldId id="307" r:id="rId7"/>
    <p:sldId id="308" r:id="rId8"/>
    <p:sldId id="309" r:id="rId9"/>
    <p:sldId id="310" r:id="rId10"/>
    <p:sldId id="312" r:id="rId11"/>
    <p:sldId id="313" r:id="rId12"/>
    <p:sldId id="314" r:id="rId13"/>
    <p:sldId id="316" r:id="rId14"/>
    <p:sldId id="319" r:id="rId15"/>
    <p:sldId id="318" r:id="rId16"/>
    <p:sldId id="317" r:id="rId17"/>
    <p:sldId id="320" r:id="rId18"/>
    <p:sldId id="323" r:id="rId19"/>
    <p:sldId id="288" r:id="rId20"/>
    <p:sldId id="322" r:id="rId21"/>
    <p:sldId id="321" r:id="rId22"/>
    <p:sldId id="311" r:id="rId23"/>
    <p:sldId id="31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66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7"/>
    <p:restoredTop sz="84694"/>
  </p:normalViewPr>
  <p:slideViewPr>
    <p:cSldViewPr snapToGrid="0" snapToObjects="1">
      <p:cViewPr varScale="1">
        <p:scale>
          <a:sx n="107" d="100"/>
          <a:sy n="107" d="100"/>
        </p:scale>
        <p:origin x="976" y="176"/>
      </p:cViewPr>
      <p:guideLst>
        <p:guide orient="horz" pos="2219"/>
        <p:guide pos="3822"/>
        <p:guide orient="horz" pos="465"/>
        <p:guide orient="horz" pos="894"/>
        <p:guide pos="366"/>
        <p:guide pos="120"/>
        <p:guide orient="horz" pos="26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DBC22-704A-C745-90C9-95A6A27A42D1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/>
              <a:t>Hello,everyone.</a:t>
            </a:r>
            <a:endParaRPr lang="en-US" altLang="ja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/>
              <a:t>Im LIU YI from shimokawara Lab.</a:t>
            </a:r>
            <a:endParaRPr lang="en-US" altLang="ja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/>
              <a:t>Today my presentation title is </a:t>
            </a:r>
            <a:endParaRPr lang="en-US" altLang="ja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 dirty="0">
                <a:solidFill>
                  <a:srgbClr val="000000"/>
                </a:solidFill>
                <a:latin typeface="Arial" panose="020B0604020202090204"/>
                <a:cs typeface="Arial" panose="020B0604020202090204"/>
                <a:sym typeface="+mn-ea"/>
              </a:rPr>
              <a:t>&lt;Group-level Emotion Classification via Reinforced Self-training&gt;</a:t>
            </a:r>
            <a:endParaRPr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2154B-128B-4E43-BCDF-B7A6C09A06C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Font typeface="Wingdings" panose="05000000000000000000" charset="0"/>
              <a:buNone/>
            </a:pPr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Before the experiment, Participants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will be asked to answer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Multidimensional Assessment of Interoceptive Awareness(MAIA)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questionnaire to measure multiple dimensions of interoception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After the Dialogue,participants will be asked to evalute main talker's emotions by SAM questionnaire.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pPr indent="0">
              <a:buFont typeface="Wingdings" panose="05000000000000000000" charset="0"/>
              <a:buNone/>
            </a:pPr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They also need to evalute the whole dialogue atmopshere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We make a correlation Analysis between HRV/Gaze/Head/Mouth/Lip Movement and Emotion&amp;Atmosphere for each participants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We can find  individual differences exists  in our data.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pPr algn="l"/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For example, </a:t>
            </a:r>
            <a:r>
              <a:rPr lang="en-US">
                <a:sym typeface="+mn-ea"/>
              </a:rPr>
              <a:t>Some Participants</a:t>
            </a:r>
            <a:r>
              <a:rPr lang="zh-CN" altLang="en-US">
                <a:sym typeface="+mn-ea"/>
              </a:rPr>
              <a:t>’ </a:t>
            </a:r>
            <a:r>
              <a:rPr lang="en-US">
                <a:sym typeface="+mn-ea"/>
              </a:rPr>
              <a:t>Mouth Movement has a greater correlation with Dialogue Mood,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 but some Participants are not  </a:t>
            </a:r>
            <a:endParaRPr lang="en-US"/>
          </a:p>
          <a:p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For Eye Tracking, i also used NNI to extract features of eye movement in both non-dialogue settings and dailogue settings.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We can figure out that in non-dialogue conditions, Sad and Relax and a relatively low NNI, but DIsgust has a haigher NNI.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For Dialogue settings, Fear&amp;Disgust has a fluctuated NNI, but Relax have a relatively stable NNI.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In this section, 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I will introduce my Reinforcement Learning Network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b="1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State </a:t>
            </a:r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will be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preprocessed biometric data and confidence point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kumimoji="1" lang="en-US" altLang="ja-JP" sz="1200" b="1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Action </a:t>
            </a:r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has two class, namely whether choose this sample or not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b="1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Reward </a:t>
            </a:r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will base on the model's performance on validation set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zh-CN" sz="1200" b="1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And for Policy Network</a:t>
            </a:r>
            <a:endParaRPr kumimoji="1" lang="en-US" altLang="zh-CN" sz="1200" b="1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zh-CN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We consider to use </a:t>
            </a:r>
            <a:r>
              <a:rPr lang="en-US" altLang="ja-JP">
                <a:latin typeface="Arial Bold" panose="020B0604020202090204" charset="0"/>
                <a:cs typeface="Arial Bold" panose="020B0604020202090204" charset="0"/>
                <a:sym typeface="+mn-ea"/>
              </a:rPr>
              <a:t>multi-layer perception</a:t>
            </a:r>
            <a:endParaRPr lang="en-US" altLang="ja-JP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kumimoji="1" lang="en-US" altLang="zh-CN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The input is State, and the output is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Action's probability distribution</a:t>
            </a:r>
            <a:endParaRPr kumimoji="1" lang="en-US" altLang="zh-CN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Do Data Visualization&amp;Clustering to select high-confidence samples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And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Analyze the relation between Self-report&amp;MAIA&amp;Data Distribution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Then we will train Machine Learning Model, to invertigate whether the model is able to draw out individual differences to get a higher score for individuals. 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charset="0"/>
              <a:buChar char=""/>
            </a:pPr>
            <a:r>
              <a:rPr lang="en-US">
                <a:sym typeface="+mn-ea"/>
              </a:rPr>
              <a:t>A </a:t>
            </a:r>
            <a:r>
              <a:rPr lang="en-US" b="1">
                <a:sym typeface="+mn-ea"/>
              </a:rPr>
              <a:t>Reinforced Self-training model </a:t>
            </a:r>
            <a:r>
              <a:rPr lang="en-US">
                <a:sym typeface="+mn-ea"/>
              </a:rPr>
              <a:t>will be applied to dialogue mood recognition under conversation conditions</a:t>
            </a:r>
            <a:r>
              <a:rPr lang="zh-CN" altLang="en-US">
                <a:sym typeface="+mn-ea"/>
              </a:rPr>
              <a:t>，</a:t>
            </a:r>
            <a:endParaRPr lang="zh-CN" altLang="en-US">
              <a:sym typeface="+mn-ea"/>
            </a:endParaRPr>
          </a:p>
          <a:p>
            <a:pPr marL="171450" indent="-171450"/>
            <a:endParaRPr lang="zh-CN" altLang="en-US">
              <a:sym typeface="+mn-ea"/>
            </a:endParaRPr>
          </a:p>
          <a:p>
            <a:pPr marL="171450" indent="-171450" algn="l">
              <a:buFont typeface="Wingdings" panose="05000000000000000000" charset="0"/>
              <a:buChar char=""/>
            </a:pPr>
            <a:r>
              <a:rPr lang="en-US">
                <a:sym typeface="+mn-ea"/>
              </a:rPr>
              <a:t>We alter the </a:t>
            </a:r>
            <a:r>
              <a:rPr lang="en-US" b="1">
                <a:sym typeface="+mn-ea"/>
              </a:rPr>
              <a:t>VR environment</a:t>
            </a:r>
            <a:r>
              <a:rPr lang="en-US">
                <a:sym typeface="+mn-ea"/>
              </a:rPr>
              <a:t> to explore the effect of </a:t>
            </a:r>
            <a:r>
              <a:rPr lang="en-US" b="1">
                <a:sym typeface="+mn-ea"/>
              </a:rPr>
              <a:t>ambience</a:t>
            </a:r>
            <a:r>
              <a:rPr lang="en-US">
                <a:sym typeface="+mn-ea"/>
              </a:rPr>
              <a:t> on </a:t>
            </a:r>
            <a:r>
              <a:rPr lang="en-US" b="1">
                <a:sym typeface="+mn-ea"/>
              </a:rPr>
              <a:t>dialogue mood</a:t>
            </a:r>
            <a:r>
              <a:rPr lang="en-US">
                <a:sym typeface="+mn-ea"/>
              </a:rPr>
              <a:t>, as well as the effect on </a:t>
            </a:r>
            <a:r>
              <a:rPr lang="en-US" b="1">
                <a:sym typeface="+mn-ea"/>
              </a:rPr>
              <a:t>collaborators' assessment</a:t>
            </a:r>
            <a:r>
              <a:rPr lang="en-US">
                <a:sym typeface="+mn-ea"/>
              </a:rPr>
              <a:t>.</a:t>
            </a:r>
            <a:endParaRPr lang="en-US"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"/>
            </a:pPr>
            <a:endParaRPr lang="en-US"/>
          </a:p>
          <a:p>
            <a:pPr marL="285750" indent="-285750" algn="l">
              <a:buFont typeface="Wingdings" panose="05000000000000000000" charset="0"/>
              <a:buChar char=""/>
            </a:pPr>
            <a:r>
              <a:rPr 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Our study aims to</a:t>
            </a:r>
            <a:r>
              <a:rPr lang="en-US">
                <a:sym typeface="+mn-ea"/>
              </a:rPr>
              <a:t> solve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Self-reporting unaccurate, Individual differences, Small sample size </a:t>
            </a:r>
            <a:r>
              <a:rPr 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problem</a:t>
            </a:r>
            <a:endParaRPr 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"/>
            </a:pPr>
            <a:endParaRPr 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171450" indent="-171450">
              <a:buFont typeface="Wingdings" panose="05000000000000000000" charset="0"/>
              <a:buChar char=""/>
            </a:pPr>
            <a:r>
              <a:rPr 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Our study expect to verify that 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data collected from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daily 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conversations</a:t>
            </a:r>
            <a:r>
              <a:rPr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could</a:t>
            </a:r>
            <a:r>
              <a:rPr lang="en-US"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lang="en-US">
                <a:sym typeface="+mn-ea"/>
              </a:rPr>
              <a:t>be applied to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lang="en-US" b="1">
                <a:sym typeface="+mn-ea"/>
              </a:rPr>
              <a:t>R</a:t>
            </a:r>
            <a:r>
              <a:rPr b="1">
                <a:sym typeface="+mn-ea"/>
              </a:rPr>
              <a:t>einforce</a:t>
            </a:r>
            <a:r>
              <a:rPr lang="en-US" b="1">
                <a:sym typeface="+mn-ea"/>
              </a:rPr>
              <a:t>d Self-Training</a:t>
            </a:r>
            <a:endParaRPr 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Discussion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We can Combine Li'kun's research, to connect Users and other Objects(Avaters/Players) in VR world,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to get a more accurate estimation in Dialogue Mood.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This is my References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/>
              <a:t>Thank you for your kind attention</a:t>
            </a:r>
            <a:endParaRPr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2154B-128B-4E43-BCDF-B7A6C09A06C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Firstly, I will make an briefly introduction about my study,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b="1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Background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In recent years, contactless virtual social has become more and more popular.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On those viirtual platforms,</a:t>
            </a:r>
            <a:r>
              <a:rPr lang="en-US" altLang="ja-JP" dirty="0">
                <a:latin typeface="UD Digi Kyokasho N-R" panose="02020400000000000000" pitchFamily="49" charset="-128"/>
                <a:ea typeface="UD Digi Kyokasho N-R" panose="02020400000000000000" pitchFamily="49" charset="-128"/>
                <a:sym typeface="+mn-ea"/>
              </a:rPr>
              <a:t> Smart virtual space/virtual interlligent Agent are expected to help better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conversation on those online virtual world platforms.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For terminology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, i'd like to explain what is Dialogue Mood.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Mood is the feeling state of a person usually includes </a:t>
            </a:r>
            <a:r>
              <a:rPr lang="en-US" altLang="ja-JP" b="1" u="sng">
                <a:latin typeface="Arial Bold" panose="020B0604020202090204" charset="0"/>
                <a:cs typeface="Arial Bold" panose="020B0604020202090204" charset="0"/>
                <a:sym typeface="+mn-ea"/>
              </a:rPr>
              <a:t>emotions(inner) &amp; atmosphere(outer).</a:t>
            </a:r>
            <a:endParaRPr lang="en-US" altLang="ja-JP" b="1" u="sng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0" lvl="1"/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	Emotions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are mental states caused by neurophysiological changes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0" lvl="1"/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	while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Dialogue Atmosphere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is a metric used to describe group-level interactions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lvl="1" indent="0" algn="l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	which Refers to the feeling brought about by the surrounding in a dialogue</a:t>
            </a:r>
            <a:endParaRPr lang="en-US"/>
          </a:p>
          <a:p>
            <a:pPr marL="0" lvl="1"/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lang="en-US"/>
          </a:p>
          <a:p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Our Research Objective wil be like this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U know, in virtual Reality, it's not easy for a player to evaluate </a:t>
            </a:r>
            <a:r>
              <a:rPr lang="en-US">
                <a:sym typeface="+mn-ea"/>
              </a:rPr>
              <a:t>other players' emotion and dialogue atmosphere.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So in order to help better interaction in VR,</a:t>
            </a:r>
            <a:endParaRPr lang="en-US">
              <a:sym typeface="+mn-ea"/>
            </a:endParaRPr>
          </a:p>
          <a:p>
            <a:r>
              <a:rPr lang="en-US"/>
              <a:t>we need to </a:t>
            </a:r>
            <a:r>
              <a:rPr lang="en-US">
                <a:sym typeface="+mn-ea"/>
              </a:rPr>
              <a:t>reduce the impact of i</a:t>
            </a:r>
            <a:r>
              <a:rPr lang="en-US" b="1">
                <a:sym typeface="+mn-ea"/>
              </a:rPr>
              <a:t>ndividual differences</a:t>
            </a:r>
            <a:r>
              <a:rPr lang="en-US">
                <a:sym typeface="+mn-ea"/>
              </a:rPr>
              <a:t>,</a:t>
            </a:r>
            <a:r>
              <a:rPr lang="en-US" b="1">
                <a:sym typeface="+mn-ea"/>
              </a:rPr>
              <a:t> VR surroundings</a:t>
            </a:r>
            <a:r>
              <a:rPr lang="en-US">
                <a:sym typeface="+mn-ea"/>
              </a:rPr>
              <a:t>, etc. on Dialogue Mood recognition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to improve the recognition accuracy of Dialogue Mood in VR.</a:t>
            </a:r>
            <a:endParaRPr lang="en-US"/>
          </a:p>
          <a:p>
            <a:endParaRPr lang="en-US"/>
          </a:p>
          <a:p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In this section, I will introduce some related work.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Mood engineering, is a theory to study “atmosphere”and people's feelings ,was propesd by JSAI in twenty thirteen,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endParaRPr kumimoji="1" lang="en-US" altLang="ja-JP" sz="1200" b="1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pPr indent="0" algn="l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kumimoji="1" lang="en-US" altLang="ja-JP" sz="1200" b="1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DNP has develeoped a “next-generation stealth space”,</a:t>
            </a:r>
            <a:endParaRPr kumimoji="1" lang="en-US" altLang="ja-JP" sz="1200" b="1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pPr indent="0" algn="l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which can change the 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the color of light and music in a room by using sensors to detect people’s presence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&amp;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conversations and the indoor environment.</a:t>
            </a:r>
            <a:endParaRPr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Font typeface="Wingdings" panose="05000000000000000000" charset="0"/>
              <a:buNone/>
            </a:pP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pPr indent="0" algn="l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kumimoji="1" lang="en-US" altLang="ja-JP" sz="1200" b="1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In Shohei Kato's research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pPr indent="0" algn="l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lang="en-US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t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hey researched Dialogue Mood Estimation Focusing on Intervals of Utterance State</a:t>
            </a:r>
            <a:endParaRPr kumimoji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lang="en-US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they also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 Use Speech Sounds considering Personality Trait of Speaker for Dialogue Mood Estimation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Reinforced Self-Training 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is a model proposed by this paper, in this study,they 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proposed a reinforced self-training model for zero-shot learning in NLP</a:t>
            </a:r>
            <a:endParaRPr lang="en-US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endParaRPr kumimoji="1" lang="en-US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There are also a lot of researches to do...for example,relation classification and data select using Reinforcement Learning trying to indentify noise data and low-quality data.</a:t>
            </a:r>
            <a:endParaRPr kumimoji="1" lang="en-US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This is my proposed Model,this model was modified from the the Reinforced Self-training model 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in &lt;Zero-shot Text Classification via Reinforced Self-training&gt; 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We first use high-level/haigh quality labeled dataset to train a class matching model,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then we use the matching model to predict unlabeled dataset.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On the other hand, we will train a reinforcement Learning Policy Network to do data selection based on the prediction.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 and evaluate by validation dataset and get reward to update our policy network.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Based on the perfomance on the validation datasetr, we add pesudo labeled instances to our traning dataset and start next traning.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We can aslo based on the interaction with avter in VR or based on personal biological changes to return the reward to our Policy Network,but i think we need verify it.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We will conduct our Experiment in VRchat,which is a online Application that both available in VR and PC.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2 talkers in a group to talk with each other,and we planned to collect more than 20 groups' data.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We use VIVE Pro Eye and Polar H10 to collect participants's biometric infromation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Main talker will be asked to wear sensors and VR headset.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Second talker just login to the VR platform via PC and talk with Main talker.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Besides, there are serveal Evaluators to evaluate the dialogue atmosphere and Main talkers' emotion.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Main talkers and Second Talkers will also </a:t>
            </a:r>
            <a:r>
              <a:rPr lang="en-US" altLang="ja-JP" dirty="0">
                <a:latin typeface="UD Digi Kyokasho N-R" panose="02020400000000000000" pitchFamily="49" charset="-128"/>
                <a:ea typeface="UD Digi Kyokasho N-R" panose="02020400000000000000" pitchFamily="49" charset="-128"/>
                <a:sym typeface="+mn-ea"/>
              </a:rPr>
              <a:t>evaluate the dialogue atmosphere and Main talkers' emotion after the experiment.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We will collect ECG,Audio, Head/Eye/Lip Tracking as Raw Data, and do proper feature extraction to make  dataset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We will first manually select data samples to train class Matching Model, and then train reinforcement Learning Model to select data automatically.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Our Experiment schedule will be like this.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We will firstly do positive group experiment in Relax/Joy VR World.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 and second sxperiment wiil be nagative group in Sad, Fear or Disgust VR world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The four wolrds is correspond to the Arousal-Valnece Coordinate</a:t>
            </a:r>
            <a:endParaRPr kumimoji="1" lang="zh-CN" altLang="en-US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This is our Experiment Images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Participants will be asked to wear VR headset , then play&amp; talk in VRchat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Just like this.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Meanwhile, sensors will record biometric data into csv.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  <a:p>
            <a:r>
              <a:rPr kumimoji="1" lang="en-US" altLang="ja-JP" sz="12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I had collected Six groups' data.</a:t>
            </a:r>
            <a:endParaRPr kumimoji="1" lang="en-US" altLang="ja-JP" sz="1200" dirty="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96784-9E84-B549-B9BF-7A1D87B045A1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265D6-ABA7-5E4B-8D72-C8DE9446DF1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05515" y="6304915"/>
            <a:ext cx="54356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defRPr>
            </a:lvl1pPr>
          </a:lstStyle>
          <a:p>
            <a:fld id="{3C5A8905-68FE-014F-AFC2-993F7016C4A8}" type="slidenum">
              <a:rPr lang="ja-JP" altLang="en-US" smtClean="0"/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6273225"/>
            <a:ext cx="6897757" cy="584775"/>
          </a:xfrm>
          <a:prstGeom prst="rect">
            <a:avLst/>
          </a:prstGeom>
          <a:solidFill>
            <a:srgbClr val="4366B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0" y="6272212"/>
            <a:ext cx="689775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2022</a:t>
            </a:r>
            <a:r>
              <a:rPr kumimoji="1" lang="ja-JP" altLang="en-US" sz="1600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年</a:t>
            </a:r>
            <a:r>
              <a:rPr kumimoji="1" lang="en-US" altLang="ja-JP" sz="1600" dirty="0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8</a:t>
            </a:r>
            <a:r>
              <a:rPr kumimoji="1" lang="ja-JP" altLang="en-US" sz="1600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月</a:t>
            </a:r>
            <a:r>
              <a:rPr kumimoji="1" lang="en-US" altLang="ja-JP" sz="1600" dirty="0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2</a:t>
            </a:r>
            <a:r>
              <a:rPr kumimoji="1" lang="ja-JP" altLang="en-US" sz="1600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日 </a:t>
            </a:r>
            <a:r>
              <a:rPr kumimoji="1" lang="en-US" altLang="ja-JP" sz="1600" dirty="0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2022</a:t>
            </a:r>
            <a:r>
              <a:rPr kumimoji="1" lang="ja-JP" altLang="en-US" sz="1600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年度前期公開期末評価</a:t>
            </a:r>
            <a:endParaRPr kumimoji="1" lang="en-US" altLang="ja-JP" sz="1600" dirty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ja-JP" altLang="en-US" sz="1600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「</a:t>
            </a:r>
            <a:r>
              <a:rPr lang="en-US" altLang="ja-JP" sz="1600" dirty="0">
                <a:solidFill>
                  <a:srgbClr val="000000"/>
                </a:solidFill>
                <a:latin typeface="Arial" panose="020B0604020202090204"/>
                <a:cs typeface="Arial" panose="020B0604020202090204"/>
                <a:sym typeface="+mn-ea"/>
              </a:rPr>
              <a:t>Group-level Emotion Classification via Reinforced Self-training</a:t>
            </a:r>
            <a:r>
              <a:rPr kumimoji="1" lang="ja-JP" altLang="en-US" sz="1600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」</a:t>
            </a:r>
            <a:endParaRPr kumimoji="1" lang="ja-JP" altLang="en-US" sz="1600">
              <a:latin typeface="UD デジタル 教科書体 N-R" panose="02020400000000000000" pitchFamily="17" charset="-128"/>
              <a:ea typeface="UD デジタル 教科書体 N-R" panose="02020400000000000000" pitchFamily="17" charset="-128"/>
            </a:endParaRPr>
          </a:p>
        </p:txBody>
      </p:sp>
      <p:sp>
        <p:nvSpPr>
          <p:cNvPr id="7" name="テキスト ボックス 6"/>
          <p:cNvSpPr txBox="1"/>
          <p:nvPr userDrawn="1"/>
        </p:nvSpPr>
        <p:spPr>
          <a:xfrm>
            <a:off x="7772400" y="6305550"/>
            <a:ext cx="3115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ja-JP" sz="1400" dirty="0" err="1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Shimokawara</a:t>
            </a:r>
            <a:r>
              <a:rPr kumimoji="1" lang="en-US" altLang="ja-JP" sz="1400" dirty="0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 Lab.</a:t>
            </a:r>
            <a:endParaRPr kumimoji="1" lang="en-US" altLang="ja-JP" sz="1400" dirty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endParaRPr>
          </a:p>
          <a:p>
            <a:pPr algn="l"/>
            <a:r>
              <a:rPr kumimoji="1" lang="en-US" altLang="ja-JP" sz="1400" dirty="0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Tokyo Metropolitan University</a:t>
            </a:r>
            <a:endParaRPr kumimoji="1" lang="en-US" altLang="ja-JP" sz="1400" dirty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endParaRPr>
          </a:p>
        </p:txBody>
      </p:sp>
      <p:pic>
        <p:nvPicPr>
          <p:cNvPr id="8" name="図 7" descr="アイコン が含まれている画像&#10;&#10;自動的に生成された説明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996" y="6272212"/>
            <a:ext cx="496522" cy="586800"/>
          </a:xfrm>
          <a:prstGeom prst="rect">
            <a:avLst/>
          </a:prstGeom>
        </p:spPr>
      </p:pic>
      <p:cxnSp>
        <p:nvCxnSpPr>
          <p:cNvPr id="9" name="直線コネクタ 8"/>
          <p:cNvCxnSpPr/>
          <p:nvPr userDrawn="1"/>
        </p:nvCxnSpPr>
        <p:spPr>
          <a:xfrm flipH="1">
            <a:off x="11575416" y="6383720"/>
            <a:ext cx="255102" cy="3651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 userDrawn="1"/>
        </p:nvSpPr>
        <p:spPr>
          <a:xfrm>
            <a:off x="11762105" y="6442075"/>
            <a:ext cx="4273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17</a:t>
            </a:r>
            <a:endParaRPr kumimoji="1" lang="ja-JP" altLang="en-US" sz="1400"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2080A-09A3-254A-9647-AF1B4E14C14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GIF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451485" y="2765425"/>
            <a:ext cx="11289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rgbClr val="000000"/>
                </a:solidFill>
                <a:latin typeface="Arial" panose="020B0604020202090204"/>
                <a:cs typeface="Arial" panose="020B0604020202090204"/>
                <a:sym typeface="+mn-ea"/>
              </a:rPr>
              <a:t>Group-level Emotion Classification via Reinforced Self-training</a:t>
            </a:r>
            <a:endParaRPr kumimoji="1" lang="ja-JP" altLang="en-US" sz="2800">
              <a:latin typeface="UD デジタル 教科書体 N-R" panose="02020400000000000000" pitchFamily="17" charset="-128"/>
              <a:ea typeface="UD デジタル 教科書体 N-R" panose="02020400000000000000" pitchFamily="17" charset="-128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473529" y="3429000"/>
            <a:ext cx="11244943" cy="0"/>
          </a:xfrm>
          <a:prstGeom prst="line">
            <a:avLst/>
          </a:prstGeom>
          <a:ln w="57150">
            <a:solidFill>
              <a:srgbClr val="4366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316464" y="4552041"/>
            <a:ext cx="7342646" cy="1329964"/>
            <a:chOff x="5187" y="7275"/>
            <a:chExt cx="11563" cy="2094"/>
          </a:xfrm>
        </p:grpSpPr>
        <p:sp>
          <p:nvSpPr>
            <p:cNvPr id="10" name="テキスト ボックス 9"/>
            <p:cNvSpPr txBox="1"/>
            <p:nvPr/>
          </p:nvSpPr>
          <p:spPr>
            <a:xfrm>
              <a:off x="6590" y="7481"/>
              <a:ext cx="1016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dirty="0">
                  <a:latin typeface="Meiryo" panose="020B0604030504040204" charset="-128"/>
                  <a:ea typeface="Meiryo" panose="020B0604030504040204" charset="-128"/>
                  <a:cs typeface="Meiryo" panose="020B0604030504040204" charset="-128"/>
                </a:rPr>
                <a:t>東京都立大学 下川原研究室</a:t>
              </a:r>
              <a:endParaRPr kumimoji="1" lang="en-US" altLang="ja-JP" dirty="0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endParaRPr>
            </a:p>
            <a:p>
              <a:r>
                <a:rPr lang="en-US" altLang="ja-JP" dirty="0">
                  <a:latin typeface="Meiryo" panose="020B0604030504040204" charset="-128"/>
                  <a:ea typeface="Meiryo" panose="020B0604030504040204" charset="-128"/>
                  <a:cs typeface="Meiryo" panose="020B0604030504040204" charset="-128"/>
                </a:rPr>
                <a:t>Shimokawara Lab. Tokyo Metropolitan Universit</a:t>
              </a:r>
              <a:r>
                <a:rPr kumimoji="1" lang="en-US" altLang="ja-JP" dirty="0">
                  <a:latin typeface="UD デジタル 教科書体 N-R" panose="02020400000000000000" pitchFamily="17" charset="-128"/>
                  <a:ea typeface="UD デジタル 教科書体 N-R" panose="02020400000000000000" pitchFamily="17" charset="-128"/>
                </a:rPr>
                <a:t>y</a:t>
              </a:r>
              <a:endParaRPr kumimoji="1" lang="en-US" altLang="ja-JP" dirty="0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endParaRPr>
            </a:p>
            <a:p>
              <a:endParaRPr kumimoji="1" lang="en-US" altLang="ja-JP" dirty="0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endParaRPr>
            </a:p>
            <a:p>
              <a:r>
                <a:rPr lang="en-US" altLang="ja-JP" dirty="0">
                  <a:latin typeface="+mn-ea"/>
                  <a:ea typeface="Meiryo" panose="020B0604030504040204" charset="-128"/>
                  <a:sym typeface="+mn-ea"/>
                </a:rPr>
                <a:t>LIU YI </a:t>
              </a:r>
              <a:endParaRPr kumimoji="1" lang="en-US" altLang="ja-JP" dirty="0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endParaRPr>
            </a:p>
          </p:txBody>
        </p:sp>
        <p:pic>
          <p:nvPicPr>
            <p:cNvPr id="11" name="図 10" descr="アイコン が含まれている画像&#10;&#10;自動的に生成された説明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" y="7275"/>
              <a:ext cx="1208" cy="1428"/>
            </a:xfrm>
            <a:prstGeom prst="rect">
              <a:avLst/>
            </a:prstGeom>
          </p:spPr>
        </p:pic>
      </p:grpSp>
      <p:sp>
        <p:nvSpPr>
          <p:cNvPr id="9" name="テキスト ボックス 8"/>
          <p:cNvSpPr txBox="1"/>
          <p:nvPr/>
        </p:nvSpPr>
        <p:spPr>
          <a:xfrm>
            <a:off x="473710" y="403225"/>
            <a:ext cx="37109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2022</a:t>
            </a:r>
            <a:r>
              <a:rPr lang="ja-JP" altLang="en-US" sz="2000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年度前期</a:t>
            </a:r>
            <a:r>
              <a:rPr lang="en-US" altLang="ja-JP" sz="2000" dirty="0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 </a:t>
            </a:r>
            <a:r>
              <a:rPr lang="ja-JP" altLang="en-US" sz="2000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公開期末評価</a:t>
            </a:r>
            <a:endParaRPr kumimoji="1" lang="ja-JP" altLang="en-US" sz="2000">
              <a:latin typeface="UD デジタル 教科書体 N-R" panose="02020400000000000000" pitchFamily="17" charset="-128"/>
              <a:ea typeface="UD デジタル 教科書体 N-R" panose="02020400000000000000" pitchFamily="17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  <a:sym typeface="+mn-ea"/>
              </a:rPr>
              <a:t>4</a:t>
            </a:r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  <a:sym typeface="+mn-ea"/>
              </a:rPr>
              <a:t>- Experiment Design</a:t>
            </a:r>
            <a:endParaRPr kumimoji="1" lang="ja-JP" altLang="en-US" sz="3200" b="1">
              <a:solidFill>
                <a:schemeClr val="bg1"/>
              </a:solidFill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3573145" cy="523240"/>
            <a:chOff x="299" y="1162"/>
            <a:chExt cx="5627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56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Questionnaire</a:t>
              </a:r>
              <a:endPara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3672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Box 6"/>
          <p:cNvSpPr txBox="1"/>
          <p:nvPr/>
        </p:nvSpPr>
        <p:spPr>
          <a:xfrm>
            <a:off x="3423920" y="1289050"/>
            <a:ext cx="85401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they will be asked to answer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Multidimensional Assessment of Interoceptive Awareness(MAIA)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questionnaire to measure multiple dimensions of interoception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105" y="2404745"/>
            <a:ext cx="4805680" cy="2850515"/>
          </a:xfrm>
          <a:prstGeom prst="rect">
            <a:avLst/>
          </a:prstGeom>
        </p:spPr>
      </p:pic>
      <p:pic>
        <p:nvPicPr>
          <p:cNvPr id="14" name="Picture 13" descr="Fig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95" y="2352040"/>
            <a:ext cx="5615305" cy="285877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454785" y="5349875"/>
            <a:ext cx="4318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Evaluate main talkers'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emotions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by 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            SAM questionnaire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083425" y="5210810"/>
            <a:ext cx="335153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Participants will evaluate the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 </a:t>
            </a:r>
            <a:r>
              <a:rPr lang="en-US" altLang="ja-JP" b="1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ialogue Atmosphere 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53390" y="1427480"/>
            <a:ext cx="2970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"/>
            </a:pPr>
            <a:r>
              <a:rPr lang="en-US" altLang="ja-JP" b="1" u="sng">
                <a:latin typeface="Arial Bold" panose="020B0604020202090204" charset="0"/>
                <a:cs typeface="Arial Bold" panose="020B0604020202090204" charset="0"/>
                <a:sym typeface="+mn-ea"/>
              </a:rPr>
              <a:t>Before the Experiment </a:t>
            </a:r>
            <a:endParaRPr lang="en-US" altLang="ja-JP" b="1" u="sng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453390" y="2036445"/>
            <a:ext cx="2500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"/>
            </a:pPr>
            <a:r>
              <a:rPr lang="en-US" altLang="ja-JP" b="1" u="sng">
                <a:latin typeface="Arial Bold" panose="020B0604020202090204" charset="0"/>
                <a:cs typeface="Arial Bold" panose="020B0604020202090204" charset="0"/>
                <a:sym typeface="+mn-ea"/>
              </a:rPr>
              <a:t>After the Dialogue </a:t>
            </a:r>
            <a:endParaRPr lang="en-US" altLang="ja-JP" b="1" u="sng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5</a:t>
            </a:r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- </a:t>
            </a:r>
            <a:r>
              <a:rPr kumimoji="1" lang="en-US" altLang="ja-JP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Data Anal</a:t>
            </a:r>
            <a:r>
              <a:rPr kumimoji="1" lang="en-US" altLang="ja-JP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  <a:sym typeface="+mn-ea"/>
              </a:rPr>
              <a:t>ysis</a:t>
            </a:r>
            <a:endParaRPr kumimoji="1" lang="en-US" altLang="ja-JP" sz="3200" b="1">
              <a:solidFill>
                <a:schemeClr val="bg1"/>
              </a:solidFill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3720465" cy="523240"/>
            <a:chOff x="299" y="1162"/>
            <a:chExt cx="5859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585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800" b="1">
                  <a:sym typeface="+mn-ea"/>
                </a:rPr>
                <a:t>Correlation Analysis</a:t>
              </a:r>
              <a:endParaRPr kumimoji="1" lang="en-US" altLang="ja-JP" sz="2800" dirty="0">
                <a:latin typeface="Arial" panose="020B0604020202090204" pitchFamily="34" charset="0"/>
                <a:ea typeface="UD Digi Kyokasho N-R" panose="02020400000000000000" pitchFamily="49" charset="-128"/>
                <a:cs typeface="Arial" panose="020B0604020202090204" pitchFamily="3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5304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WeChat38281b25e2987f304b1caf58c5acb54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865" y="1482725"/>
            <a:ext cx="5958840" cy="31235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425" y="1419225"/>
            <a:ext cx="5581650" cy="33369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449070" y="4756150"/>
            <a:ext cx="34410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>
                <a:sym typeface="+mn-ea"/>
              </a:rPr>
              <a:t>Correlation analysis of </a:t>
            </a:r>
            <a:r>
              <a:rPr lang="en-US" b="1">
                <a:solidFill>
                  <a:schemeClr val="tx1"/>
                </a:solidFill>
                <a:sym typeface="+mn-ea"/>
              </a:rPr>
              <a:t>HRV</a:t>
            </a:r>
            <a:r>
              <a:rPr lang="en-US" b="1">
                <a:sym typeface="+mn-ea"/>
              </a:rPr>
              <a:t> </a:t>
            </a:r>
            <a:endParaRPr lang="en-US" b="1"/>
          </a:p>
          <a:p>
            <a:pPr algn="ctr"/>
            <a:r>
              <a:rPr lang="en-US" b="1">
                <a:sym typeface="+mn-ea"/>
              </a:rPr>
              <a:t>and Emotion&amp;Atmosphere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545580" y="4756150"/>
            <a:ext cx="56464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>
                <a:sym typeface="+mn-ea"/>
              </a:rPr>
              <a:t>Correlation analysis of Gaze/Head/Mouth Movement and Emotion&amp;Atmosphere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3682365" y="5551170"/>
            <a:ext cx="67875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b="1">
                <a:sym typeface="+mn-ea"/>
              </a:rPr>
              <a:t>EX.</a:t>
            </a:r>
            <a:r>
              <a:rPr lang="en-US">
                <a:sym typeface="+mn-ea"/>
              </a:rPr>
              <a:t>Some Participants</a:t>
            </a:r>
            <a:r>
              <a:rPr lang="zh-CN" altLang="en-US">
                <a:sym typeface="+mn-ea"/>
              </a:rPr>
              <a:t>’ </a:t>
            </a:r>
            <a:r>
              <a:rPr lang="en-US">
                <a:sym typeface="+mn-ea"/>
              </a:rPr>
              <a:t>Mouth Movement has a greater correlation with Dialogue Mood, </a:t>
            </a:r>
            <a:r>
              <a:rPr lang="en-US"/>
              <a:t> but some </a:t>
            </a:r>
            <a:r>
              <a:rPr lang="en-US">
                <a:sym typeface="+mn-ea"/>
              </a:rPr>
              <a:t>Participants</a:t>
            </a:r>
            <a:r>
              <a:rPr lang="en-US"/>
              <a:t> are not  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303530" y="5604510"/>
            <a:ext cx="337883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 b="1">
                <a:sym typeface="+mn-ea"/>
              </a:rPr>
              <a:t>Individual differences </a:t>
            </a:r>
            <a:endParaRPr lang="en-US" sz="2400" b="1"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  <a:sym typeface="+mn-ea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  <a:sym typeface="+mn-ea"/>
              </a:rPr>
              <a:t>5</a:t>
            </a:r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  <a:sym typeface="+mn-ea"/>
              </a:rPr>
              <a:t>- </a:t>
            </a:r>
            <a:r>
              <a:rPr kumimoji="1" lang="en-US" altLang="ja-JP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  <a:sym typeface="+mn-ea"/>
              </a:rPr>
              <a:t>Data Analysis</a:t>
            </a:r>
            <a:endParaRPr kumimoji="1" lang="en-US" altLang="ja-JP" sz="3200" b="1">
              <a:solidFill>
                <a:schemeClr val="bg1"/>
              </a:solidFill>
              <a:latin typeface="UD Digi Kyokasho N-R" panose="02020400000000000000" pitchFamily="49" charset="-128"/>
              <a:ea typeface="UD Digi Kyokasho N-R" panose="02020400000000000000" pitchFamily="49" charset="-128"/>
              <a:sym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3573145" cy="523240"/>
            <a:chOff x="299" y="1162"/>
            <a:chExt cx="5627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56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NNI Visualization</a:t>
              </a:r>
              <a:endPara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4435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Sta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1992630"/>
            <a:ext cx="5645150" cy="4202430"/>
          </a:xfrm>
          <a:prstGeom prst="rect">
            <a:avLst/>
          </a:prstGeom>
        </p:spPr>
      </p:pic>
      <p:pic>
        <p:nvPicPr>
          <p:cNvPr id="6" name="图片 2" descr="下载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755" y="1991360"/>
            <a:ext cx="5702300" cy="42367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18845" y="1369695"/>
            <a:ext cx="50406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None/>
            </a:pPr>
            <a:r>
              <a:rPr lang="en-US" b="1">
                <a:sym typeface="+mn-ea"/>
              </a:rPr>
              <a:t>Nearest-Neighbor Index (NNI) </a:t>
            </a:r>
            <a:endParaRPr lang="en-US" b="1"/>
          </a:p>
          <a:p>
            <a:pPr algn="ctr">
              <a:buClrTx/>
              <a:buSzTx/>
              <a:buNone/>
            </a:pPr>
            <a:r>
              <a:rPr lang="en-US" b="1">
                <a:sym typeface="+mn-ea"/>
              </a:rPr>
              <a:t>of left eye </a:t>
            </a:r>
            <a:r>
              <a:rPr lang="en-US" b="1">
                <a:solidFill>
                  <a:srgbClr val="FF0000"/>
                </a:solidFill>
                <a:sym typeface="+mn-ea"/>
              </a:rPr>
              <a:t>in non-dialogue </a:t>
            </a:r>
            <a:endParaRPr lang="en-US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124700" y="1347470"/>
            <a:ext cx="42608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>
                <a:sym typeface="+mn-ea"/>
              </a:rPr>
              <a:t>Nearest-Neighbor Index (NNI) </a:t>
            </a:r>
            <a:endParaRPr lang="en-US" b="1"/>
          </a:p>
          <a:p>
            <a:pPr algn="ctr"/>
            <a:r>
              <a:rPr lang="en-US" b="1">
                <a:sym typeface="+mn-ea"/>
              </a:rPr>
              <a:t>of left eye 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in dialogue</a:t>
            </a:r>
            <a:endParaRPr lang="en-US" altLang="zh-CN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6</a:t>
            </a:r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- Reinforcement Learning Network</a:t>
            </a:r>
            <a:endParaRPr kumimoji="1" lang="ja-JP" altLang="en-US" sz="3200" b="1">
              <a:solidFill>
                <a:schemeClr val="bg1"/>
              </a:solidFill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6127750" cy="523240"/>
            <a:chOff x="299" y="1162"/>
            <a:chExt cx="9650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965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Reinforcement Learning Network</a:t>
              </a:r>
              <a:endParaRPr kumimoji="1" lang="en-US" altLang="ja-JP" sz="2800" dirty="0">
                <a:latin typeface="Arial" panose="020B0604020202090204" pitchFamily="34" charset="0"/>
                <a:ea typeface="UD Digi Kyokasho N-R" panose="02020400000000000000" pitchFamily="49" charset="-128"/>
                <a:cs typeface="Arial" panose="020B0604020202090204" pitchFamily="3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8755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Box 3"/>
          <p:cNvSpPr txBox="1"/>
          <p:nvPr/>
        </p:nvSpPr>
        <p:spPr>
          <a:xfrm>
            <a:off x="314325" y="1583055"/>
            <a:ext cx="736536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(1)State: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preprocessed biometric data and confidence point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endParaRPr lang="en-US" altLang="ja-JP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(2)Action: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Two class, whether choose this sample or not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endParaRPr lang="en-US" altLang="ja-JP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(3)Reward: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Based on the model’s performance on validation set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endParaRPr lang="en-US" altLang="ja-JP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(4)Policy Network: 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	multi-layer perception(MLP)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Input is State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Output is Action’s probability distribution</a:t>
            </a:r>
            <a:endParaRPr lang="en-US"/>
          </a:p>
        </p:txBody>
      </p:sp>
      <p:pic>
        <p:nvPicPr>
          <p:cNvPr id="54" name="Picture 53" descr="thumbnail_hyoujou_text_m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115" y="2286635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7</a:t>
            </a:r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- </a:t>
            </a:r>
            <a:r>
              <a:rPr kumimoji="1" lang="en-US" altLang="ja-JP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Future Plan</a:t>
            </a:r>
            <a:endParaRPr kumimoji="1" lang="en-US" altLang="ja-JP" sz="3200" b="1">
              <a:solidFill>
                <a:schemeClr val="bg1"/>
              </a:solidFill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3573145" cy="523240"/>
            <a:chOff x="299" y="1162"/>
            <a:chExt cx="5627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56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Research Plan</a:t>
              </a:r>
              <a:endPara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3826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Box 3"/>
          <p:cNvSpPr txBox="1"/>
          <p:nvPr/>
        </p:nvSpPr>
        <p:spPr>
          <a:xfrm>
            <a:off x="314325" y="1414145"/>
            <a:ext cx="110470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Wingdings" panose="05000000000000000000" charset="0"/>
              <a:buChar char=""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Do Data Visualization&amp;Clustering..etc to Select Samples 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"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Analyze Self-report&amp;MAIA&amp;Data Distribution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"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Train Machine Learning Model, i</a:t>
            </a:r>
            <a:r>
              <a:rPr lang="en-US">
                <a:sym typeface="+mn-ea"/>
              </a:rPr>
              <a:t>nvestigate whether the model is able to draw out individual differences to get a higher score</a:t>
            </a:r>
            <a:endParaRPr lang="en-US"/>
          </a:p>
        </p:txBody>
      </p:sp>
      <p:graphicFrame>
        <p:nvGraphicFramePr>
          <p:cNvPr id="6" name="Table -1"/>
          <p:cNvGraphicFramePr/>
          <p:nvPr>
            <p:custDataLst>
              <p:tags r:id="rId1"/>
            </p:custDataLst>
          </p:nvPr>
        </p:nvGraphicFramePr>
        <p:xfrm>
          <a:off x="1514475" y="2766060"/>
          <a:ext cx="8646795" cy="331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6975"/>
                <a:gridCol w="1016000"/>
                <a:gridCol w="668020"/>
                <a:gridCol w="903605"/>
                <a:gridCol w="815975"/>
                <a:gridCol w="1081405"/>
                <a:gridCol w="1290320"/>
                <a:gridCol w="1674495"/>
              </a:tblGrid>
              <a:tr h="3168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SVM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SVM+RL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LSTM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LSTM+RL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Transformer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微软雅黑" charset="-122"/>
                          <a:ea typeface="微软雅黑" charset="-122"/>
                          <a:cs typeface="微软雅黑" charset="-122"/>
                          <a:sym typeface="+mn-ea"/>
                        </a:rPr>
                        <a:t>Transformer</a:t>
                      </a: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+RL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16865">
                <a:tc rowSpan="3">
                  <a:txBody>
                    <a:bodyPr/>
                    <a:p>
                      <a:pPr algn="ctr">
                        <a:lnSpc>
                          <a:spcPct val="3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Emotion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Valence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1" u="sng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1" u="sng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6865">
                <a:tc vMerge="1"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Arousal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1" u="sng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1" u="sng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6865">
                <a:tc vMerge="1"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charset="-122"/>
                          <a:ea typeface="微软雅黑" charset="-122"/>
                          <a:cs typeface="微软雅黑" charset="-122"/>
                        </a:rPr>
                        <a:t>Dominace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1" u="sng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1" u="sng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 rowSpan="7"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MS明朝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MS明朝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MS明朝" charset="0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charset="-122"/>
                          <a:ea typeface="微软雅黑" charset="-122"/>
                          <a:cs typeface="MS明朝" charset="0"/>
                        </a:rPr>
                        <a:t>Atmosphere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charset="-122"/>
                          <a:ea typeface="微软雅黑" charset="-122"/>
                          <a:cs typeface="MS明朝" charset="0"/>
                        </a:rPr>
                        <a:t>Excite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1" u="sng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1" u="sng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 vMerge="1"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charset="-122"/>
                          <a:ea typeface="微软雅黑" charset="-122"/>
                          <a:cs typeface="MS明朝" charset="0"/>
                        </a:rPr>
                        <a:t>Serious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MS明朝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</a:tr>
              <a:tr h="292100">
                <a:tc vMerge="1"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charset="-122"/>
                          <a:ea typeface="微软雅黑" charset="-122"/>
                          <a:cs typeface="MS明朝" charset="0"/>
                        </a:rPr>
                        <a:t>Smooth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MS明朝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1" u="sng">
                        <a:solidFill>
                          <a:schemeClr val="tx1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1" u="sng">
                        <a:solidFill>
                          <a:schemeClr val="tx1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</a:tr>
              <a:tr h="292100">
                <a:tc vMerge="1"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charset="-122"/>
                          <a:ea typeface="微软雅黑" charset="-122"/>
                          <a:cs typeface="MS明朝" charset="0"/>
                        </a:rPr>
                        <a:t>Bright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MS明朝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</a:tr>
              <a:tr h="292100">
                <a:tc vMerge="1"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charset="-122"/>
                          <a:ea typeface="微软雅黑" charset="-122"/>
                          <a:cs typeface="MS明朝" charset="0"/>
                        </a:rPr>
                        <a:t>Eminent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MS明朝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1" u="sng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1" u="sng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</a:endParaRPr>
                    </a:p>
                  </a:txBody>
                  <a:tcPr marL="0" marR="0" marT="0" marB="1" vert="horz" anchor="t"/>
                </a:tc>
              </a:tr>
              <a:tr h="292100">
                <a:tc vMerge="1"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charset="-122"/>
                          <a:ea typeface="微软雅黑" charset="-122"/>
                          <a:cs typeface="MS明朝" charset="0"/>
                        </a:rPr>
                        <a:t>Close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MS明朝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  <a:sym typeface="+mn-ea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  <a:sym typeface="+mn-ea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  <a:sym typeface="+mn-ea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  <a:sym typeface="+mn-ea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  <a:sym typeface="+mn-ea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  <a:sym typeface="+mn-ea"/>
                      </a:endParaRPr>
                    </a:p>
                  </a:txBody>
                  <a:tcPr marL="0" marR="0" marT="0" marB="1" vert="horz" anchor="t"/>
                </a:tc>
              </a:tr>
              <a:tr h="292100">
                <a:tc vMerge="1"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微软雅黑" charset="-122"/>
                          <a:ea typeface="微软雅黑" charset="-122"/>
                          <a:cs typeface="MS明朝" charset="0"/>
                        </a:rPr>
                        <a:t>Equal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MS明朝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  <a:sym typeface="+mn-ea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  <a:sym typeface="+mn-ea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  <a:sym typeface="+mn-ea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  <a:sym typeface="+mn-ea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  <a:sym typeface="+mn-ea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微软雅黑" charset="-122"/>
                        <a:ea typeface="微软雅黑" charset="-122"/>
                        <a:cs typeface="微软雅黑" charset="-122"/>
                        <a:sym typeface="+mn-ea"/>
                      </a:endParaRPr>
                    </a:p>
                  </a:txBody>
                  <a:tcPr marL="0" marR="0" marT="0" marB="1" vert="horz" anchor="t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8</a:t>
            </a:r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- Conclusion&amp;Discussion</a:t>
            </a:r>
            <a:endParaRPr kumimoji="1" lang="ja-JP" altLang="en-US" sz="3200" b="1">
              <a:solidFill>
                <a:schemeClr val="bg1"/>
              </a:solidFill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3573145" cy="523240"/>
            <a:chOff x="299" y="1162"/>
            <a:chExt cx="5627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56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Conclusion </a:t>
              </a:r>
              <a:endParaRPr kumimoji="1" lang="en-US" altLang="ja-JP" sz="2800" b="1" dirty="0">
                <a:latin typeface="Arial Bold" panose="020B0604020202090204" charset="0"/>
                <a:ea typeface="UD Digi Kyokasho N-R" panose="02020400000000000000" pitchFamily="49" charset="-128"/>
                <a:cs typeface="Arial Bold" panose="020B060402020209020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2994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Box 3"/>
          <p:cNvSpPr txBox="1"/>
          <p:nvPr/>
        </p:nvSpPr>
        <p:spPr>
          <a:xfrm>
            <a:off x="519430" y="1351915"/>
            <a:ext cx="1204087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Wingdings" panose="05000000000000000000" charset="0"/>
              <a:buChar char=""/>
            </a:pPr>
            <a:r>
              <a:rPr lang="en-US">
                <a:sym typeface="+mn-ea"/>
              </a:rPr>
              <a:t>A </a:t>
            </a:r>
            <a:r>
              <a:rPr lang="en-US" b="1">
                <a:sym typeface="+mn-ea"/>
              </a:rPr>
              <a:t>Reinforced Self-training model </a:t>
            </a:r>
            <a:r>
              <a:rPr lang="en-US">
                <a:sym typeface="+mn-ea"/>
              </a:rPr>
              <a:t>will be applied to dialogue mood recognition</a:t>
            </a:r>
            <a:endParaRPr lang="en-US"/>
          </a:p>
          <a:p>
            <a:pPr marL="285750" indent="-285750" algn="l">
              <a:buFont typeface="Wingdings" panose="05000000000000000000" charset="0"/>
              <a:buChar char=""/>
            </a:pPr>
            <a:endParaRPr lang="en-US"/>
          </a:p>
          <a:p>
            <a:pPr marL="285750" indent="-285750" algn="l">
              <a:buFont typeface="Wingdings" panose="05000000000000000000" charset="0"/>
              <a:buChar char=""/>
            </a:pPr>
            <a:r>
              <a:rPr lang="en-US">
                <a:sym typeface="+mn-ea"/>
              </a:rPr>
              <a:t>We alter the </a:t>
            </a:r>
            <a:r>
              <a:rPr lang="en-US" b="1">
                <a:sym typeface="+mn-ea"/>
              </a:rPr>
              <a:t>VR environment</a:t>
            </a:r>
            <a:r>
              <a:rPr lang="en-US">
                <a:sym typeface="+mn-ea"/>
              </a:rPr>
              <a:t> to explore the effect of </a:t>
            </a:r>
            <a:r>
              <a:rPr lang="en-US" b="1">
                <a:sym typeface="+mn-ea"/>
              </a:rPr>
              <a:t>ambience</a:t>
            </a:r>
            <a:r>
              <a:rPr lang="en-US">
                <a:sym typeface="+mn-ea"/>
              </a:rPr>
              <a:t> on </a:t>
            </a:r>
            <a:r>
              <a:rPr lang="en-US" b="1">
                <a:sym typeface="+mn-ea"/>
              </a:rPr>
              <a:t>dialogue mood</a:t>
            </a:r>
            <a:r>
              <a:rPr lang="en-US">
                <a:sym typeface="+mn-ea"/>
              </a:rPr>
              <a:t>, </a:t>
            </a:r>
            <a:endParaRPr lang="en-US"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>
                <a:sym typeface="+mn-ea"/>
              </a:rPr>
              <a:t>     as well as the effect on </a:t>
            </a:r>
            <a:r>
              <a:rPr lang="en-US" b="1">
                <a:sym typeface="+mn-ea"/>
              </a:rPr>
              <a:t>collaborators' assessment</a:t>
            </a:r>
            <a:r>
              <a:rPr lang="en-US">
                <a:sym typeface="+mn-ea"/>
              </a:rPr>
              <a:t>.</a:t>
            </a:r>
            <a:endParaRPr lang="en-US"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"/>
            </a:pPr>
            <a:endParaRPr lang="en-US"/>
          </a:p>
          <a:p>
            <a:pPr marL="285750" indent="-285750" algn="l">
              <a:buFont typeface="Wingdings" panose="05000000000000000000" charset="0"/>
              <a:buChar char=""/>
            </a:pPr>
            <a:r>
              <a:rPr 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Our study aims to</a:t>
            </a:r>
            <a:r>
              <a:rPr lang="en-US"/>
              <a:t> solve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Self-reporting unaccurate, Individual differences, Small sample size </a:t>
            </a:r>
            <a:r>
              <a:rPr 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problem</a:t>
            </a:r>
            <a:endParaRPr 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"/>
            </a:pPr>
            <a:endParaRPr 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"/>
            </a:pPr>
            <a:r>
              <a:rPr 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Our study expect to verify that 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data collected from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daily 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conversations</a:t>
            </a:r>
            <a:r>
              <a:rPr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could</a:t>
            </a:r>
            <a:r>
              <a:rPr lang="en-US"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lang="en-US">
                <a:sym typeface="+mn-ea"/>
              </a:rPr>
              <a:t>be applied to</a:t>
            </a:r>
            <a:r>
              <a:rPr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lang="en-US" b="1">
                <a:sym typeface="+mn-ea"/>
              </a:rPr>
              <a:t>R</a:t>
            </a:r>
            <a:r>
              <a:rPr b="1">
                <a:sym typeface="+mn-ea"/>
              </a:rPr>
              <a:t>einforce</a:t>
            </a:r>
            <a:r>
              <a:rPr lang="en-US" b="1">
                <a:sym typeface="+mn-ea"/>
              </a:rPr>
              <a:t>d Self-Training</a:t>
            </a:r>
            <a:endParaRPr 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9865" y="3937635"/>
            <a:ext cx="3573145" cy="523240"/>
            <a:chOff x="299" y="1162"/>
            <a:chExt cx="5627" cy="824"/>
          </a:xfrm>
        </p:grpSpPr>
        <p:sp>
          <p:nvSpPr>
            <p:cNvPr id="7" name="テキスト ボックス 14"/>
            <p:cNvSpPr txBox="1"/>
            <p:nvPr/>
          </p:nvSpPr>
          <p:spPr>
            <a:xfrm>
              <a:off x="299" y="1162"/>
              <a:ext cx="56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Discussion </a:t>
              </a:r>
              <a:endParaRPr kumimoji="1" lang="en-US" altLang="ja-JP" sz="2800" b="1" dirty="0">
                <a:latin typeface="Arial Bold" panose="020B0604020202090204" charset="0"/>
                <a:ea typeface="UD Digi Kyokasho N-R" panose="02020400000000000000" pitchFamily="49" charset="-128"/>
                <a:cs typeface="Arial Bold" panose="020B0604020202090204" charset="0"/>
              </a:endParaRPr>
            </a:p>
          </p:txBody>
        </p:sp>
        <p:cxnSp>
          <p:nvCxnSpPr>
            <p:cNvPr id="8" name="直線コネクタ 4"/>
            <p:cNvCxnSpPr/>
            <p:nvPr/>
          </p:nvCxnSpPr>
          <p:spPr>
            <a:xfrm>
              <a:off x="495" y="1986"/>
              <a:ext cx="2913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Box 9"/>
          <p:cNvSpPr txBox="1"/>
          <p:nvPr/>
        </p:nvSpPr>
        <p:spPr>
          <a:xfrm>
            <a:off x="314325" y="4643120"/>
            <a:ext cx="83597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Wingdings" panose="05000000000000000000" charset="0"/>
              <a:buChar char=""/>
            </a:pPr>
            <a:r>
              <a:rPr lang="en-US">
                <a:sym typeface="+mn-ea"/>
              </a:rPr>
              <a:t>Use Eye Tracking to </a:t>
            </a:r>
            <a:r>
              <a:rPr lang="en-US" b="1">
                <a:sym typeface="+mn-ea"/>
              </a:rPr>
              <a:t>connect Users and other Objects(Avaters/Players)</a:t>
            </a:r>
            <a:r>
              <a:rPr lang="en-US">
                <a:sym typeface="+mn-ea"/>
              </a:rPr>
              <a:t> </a:t>
            </a:r>
            <a:endParaRPr lang="en-US"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>
                <a:sym typeface="+mn-ea"/>
              </a:rPr>
              <a:t>    to provide a more interesting interaction in VR</a:t>
            </a:r>
            <a:endParaRPr lang="en-US">
              <a:sym typeface="+mn-ea"/>
            </a:endParaRPr>
          </a:p>
        </p:txBody>
      </p:sp>
      <p:pic>
        <p:nvPicPr>
          <p:cNvPr id="11" name="Picture 10" descr="60D6D74418A8B17878E6053BB5A77D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98840" y="4226560"/>
            <a:ext cx="3317240" cy="18662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  <a:sym typeface="+mn-ea"/>
              </a:rPr>
              <a:t>References</a:t>
            </a:r>
            <a:r>
              <a:rPr lang="en-US" altLang="zh-CN" sz="32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kumimoji="1" lang="en-US" altLang="ja-JP" sz="3200" b="1">
              <a:solidFill>
                <a:schemeClr val="bg1"/>
              </a:solidFill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ja-JP"/>
              <a:t>X</a:t>
            </a:r>
            <a:endParaRPr kumimoji="1" lang="en-US" altLang="ja-JP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3573145" cy="523240"/>
            <a:chOff x="299" y="1162"/>
            <a:chExt cx="5627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56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References </a:t>
              </a:r>
              <a:endParaRPr kumimoji="1" lang="en-US" altLang="ja-JP" sz="2800" b="1" dirty="0">
                <a:latin typeface="Arial Bold" panose="020B0604020202090204" charset="0"/>
                <a:ea typeface="UD Digi Kyokasho N-R" panose="02020400000000000000" pitchFamily="49" charset="-128"/>
                <a:cs typeface="Arial Bold" panose="020B060402020209020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3014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Box 3"/>
          <p:cNvSpPr txBox="1"/>
          <p:nvPr/>
        </p:nvSpPr>
        <p:spPr>
          <a:xfrm>
            <a:off x="314325" y="1414145"/>
            <a:ext cx="1169543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Font typeface="Arial" panose="020B0604020202090204" pitchFamily="34" charset="0"/>
              <a:buChar char="•"/>
            </a:pPr>
            <a:endParaRPr lang="en-US" sz="1400"/>
          </a:p>
          <a:p>
            <a:pPr marL="171450" indent="-171450" algn="l">
              <a:buFont typeface="Arial" panose="020B0604020202090204" pitchFamily="34" charset="0"/>
              <a:buChar char="•"/>
            </a:pPr>
            <a:r>
              <a:rPr lang="en-US" sz="1400">
                <a:sym typeface="+mn-ea"/>
              </a:rPr>
              <a:t>[1] Daisuke Katagami. Could we artificially create atmo_x0002_sphere? In The 27th Annual Conference of the Japanese Society for Artificial Intelligence(2013), page 2 pages.The Japanese Society for Artificial Intelligence, 2013.</a:t>
            </a:r>
            <a:endParaRPr lang="en-US" sz="1400"/>
          </a:p>
          <a:p>
            <a:pPr indent="0" algn="l">
              <a:buFont typeface="Arial" panose="020B0604020202090204" pitchFamily="34" charset="0"/>
              <a:buNone/>
            </a:pPr>
            <a:endParaRPr lang="en-US" sz="1400"/>
          </a:p>
          <a:p>
            <a:pPr marL="171450" indent="-171450" algn="l">
              <a:buFont typeface="Arial" panose="020B0604020202090204" pitchFamily="34" charset="0"/>
              <a:buChar char="•"/>
            </a:pPr>
            <a:r>
              <a:rPr lang="en-US" sz="1400">
                <a:sym typeface="+mn-ea"/>
              </a:rPr>
              <a:t>[2] Kaoru Toyoda, Yoshihiro Miyakoshi, Ryosuke Yaman_x0002_ishi, and Shohei Kato. Dialogue mood estimation focus_x0002_ing on intervals of utterance state. Transactions of the Japanese Society for Artificial Intelligence, 27(2), 2012.</a:t>
            </a:r>
            <a:endParaRPr lang="en-US" sz="1400"/>
          </a:p>
          <a:p>
            <a:pPr indent="0" algn="l">
              <a:buFont typeface="Arial" panose="020B0604020202090204" pitchFamily="34" charset="0"/>
              <a:buNone/>
            </a:pPr>
            <a:endParaRPr lang="en-US" sz="1400"/>
          </a:p>
          <a:p>
            <a:pPr marL="171450" indent="-171450" algn="l">
              <a:buFont typeface="Arial" panose="020B0604020202090204" pitchFamily="34" charset="0"/>
              <a:buChar char="•"/>
            </a:pPr>
            <a:r>
              <a:rPr lang="en-US" sz="1400">
                <a:sym typeface="+mn-ea"/>
              </a:rPr>
              <a:t>[3] Tatsuya Hasegawa and Shohei Kato. Dialogue mood estimation from speech sounds clusterized with speak_x0002_ers’ personality traits. In 2019 IEEE 8th Global Confer_x0002_ence on Consumer Electronics (GCCE), pages 399–401. IEEE, 2019.</a:t>
            </a:r>
            <a:endParaRPr lang="en-US" sz="1400">
              <a:sym typeface="+mn-ea"/>
            </a:endParaRPr>
          </a:p>
          <a:p>
            <a:pPr marL="171450" indent="-171450" algn="l">
              <a:buFont typeface="Arial" panose="020B0604020202090204" pitchFamily="34" charset="0"/>
              <a:buChar char="•"/>
            </a:pPr>
            <a:endParaRPr kumimoji="1" lang="en-US" sz="1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pPr marL="171450" indent="-171450" algn="l">
              <a:buFont typeface="Arial" panose="020B0604020202090204" pitchFamily="34" charset="0"/>
              <a:buChar char="•"/>
            </a:pPr>
            <a:r>
              <a:rPr lang="en-US" sz="1400">
                <a:sym typeface="+mn-ea"/>
              </a:rPr>
              <a:t>[4] Zhiquan Ye, Yuxia Geng, Jiaoyan Chen, Jingmin Chen, Xiaoxiao Xu, SuHang Zheng, Feng Wang, Jun Zhang, and Huajun Chen. 2020. Zero-shot Text Classification via Reinforced Self-training. In Proceedings of the 58th Annual Meeting of the Association for Computational Linguistics, pages 3014–3024, Online. Association for Computational Linguistics.</a:t>
            </a:r>
            <a:endParaRPr lang="en-US" sz="1400">
              <a:solidFill>
                <a:schemeClr val="tx1"/>
              </a:solidFill>
              <a:sym typeface="+mn-ea"/>
            </a:endParaRPr>
          </a:p>
          <a:p>
            <a:pPr marL="171450" indent="-171450" algn="l">
              <a:buFont typeface="Arial" panose="020B0604020202090204" pitchFamily="34" charset="0"/>
              <a:buChar char="•"/>
            </a:pPr>
            <a:endParaRPr kumimoji="1" lang="en-US" sz="1400" b="1">
              <a:solidFill>
                <a:schemeClr val="tx1"/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pPr marL="171450" indent="-171450" algn="l">
              <a:buFont typeface="Arial" panose="020B0604020202090204" pitchFamily="34" charset="0"/>
              <a:buChar char="•"/>
            </a:pPr>
            <a:r>
              <a:rPr lang="en-US" sz="1400">
                <a:sym typeface="+mn-ea"/>
              </a:rPr>
              <a:t>[5] Feng, J., Huang, M., Zhao, L., Yang, Y., &amp; Zhu, X. (2018). Reinforcement Learning for Relation Classification From Noisy Data. Proceedings of the AAAI Conference on Artificial Intelligence, 32(1). https://doi.org/10.1609/aaai.v32i1.12063</a:t>
            </a:r>
            <a:endParaRPr lang="en-US" sz="1400">
              <a:solidFill>
                <a:schemeClr val="tx1"/>
              </a:solidFill>
              <a:sym typeface="+mn-ea"/>
            </a:endParaRPr>
          </a:p>
          <a:p>
            <a:pPr marL="171450" indent="-171450" algn="l">
              <a:buFont typeface="Arial" panose="020B0604020202090204" pitchFamily="34" charset="0"/>
              <a:buChar char="•"/>
            </a:pPr>
            <a:endParaRPr lang="en-US" sz="1400">
              <a:solidFill>
                <a:schemeClr val="tx1"/>
              </a:solidFill>
              <a:sym typeface="+mn-ea"/>
            </a:endParaRPr>
          </a:p>
          <a:p>
            <a:pPr marL="171450" indent="-171450" algn="l">
              <a:buFont typeface="Arial" panose="020B0604020202090204" pitchFamily="34" charset="0"/>
              <a:buChar char="•"/>
            </a:pPr>
            <a:r>
              <a:rPr lang="en-US" sz="1400">
                <a:sym typeface="+mn-ea"/>
              </a:rPr>
              <a:t>[6] Fan Yang, Tian Fei, Tao Qin, Jiang Bian, and Tie-Yan Liu. Learning what data to learn, arXiv preprint arXiv:1702.08635, 2017.</a:t>
            </a:r>
            <a:endParaRPr lang="en-US" sz="14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0" y="279940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ご清聴・ご清視ありがとうございました</a:t>
            </a:r>
            <a:endParaRPr kumimoji="1" lang="ja-JP" altLang="en-US" sz="3200">
              <a:latin typeface="UD デジタル 教科書体 N-R" panose="02020400000000000000" pitchFamily="17" charset="-128"/>
              <a:ea typeface="UD デジタル 教科書体 N-R" panose="02020400000000000000" pitchFamily="17" charset="-128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1714500" y="3429000"/>
            <a:ext cx="8763000" cy="0"/>
          </a:xfrm>
          <a:prstGeom prst="line">
            <a:avLst/>
          </a:prstGeom>
          <a:ln w="57150">
            <a:solidFill>
              <a:srgbClr val="4366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0" y="347003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ja-JP" sz="3200" dirty="0">
                <a:latin typeface="UD デジタル 教科書体 N-R" panose="02020400000000000000" pitchFamily="17" charset="-128"/>
                <a:ea typeface="UD デジタル 教科書体 N-R" panose="02020400000000000000" pitchFamily="17" charset="-128"/>
              </a:rPr>
              <a:t>Thank you for your kind attention.</a:t>
            </a:r>
            <a:endParaRPr kumimoji="1" lang="ja-JP" altLang="en-US" sz="3200">
              <a:latin typeface="UD デジタル 教科書体 N-R" panose="02020400000000000000" pitchFamily="17" charset="-128"/>
              <a:ea typeface="UD デジタル 教科書体 N-R" panose="02020400000000000000" pitchFamily="17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0</a:t>
            </a:r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- </a:t>
            </a:r>
            <a:r>
              <a:rPr kumimoji="1" lang="en-US" altLang="ja-JP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Research Route</a:t>
            </a:r>
            <a:endParaRPr kumimoji="1" lang="en-US" altLang="ja-JP" sz="3200" b="1">
              <a:solidFill>
                <a:schemeClr val="bg1"/>
              </a:solidFill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ja-JP"/>
              <a:t>X</a:t>
            </a:r>
            <a:endParaRPr kumimoji="1" lang="en-US" altLang="ja-JP"/>
          </a:p>
        </p:txBody>
      </p:sp>
      <p:grpSp>
        <p:nvGrpSpPr>
          <p:cNvPr id="9" name="Group 8"/>
          <p:cNvGrpSpPr/>
          <p:nvPr/>
        </p:nvGrpSpPr>
        <p:grpSpPr>
          <a:xfrm>
            <a:off x="314325" y="3405505"/>
            <a:ext cx="3573145" cy="521970"/>
            <a:chOff x="299" y="1164"/>
            <a:chExt cx="5627" cy="822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4"/>
              <a:ext cx="56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Master2</a:t>
              </a:r>
              <a:endParaRPr kumimoji="1" lang="en-US" altLang="ja-JP" sz="2800" dirty="0">
                <a:latin typeface="Arial" panose="020B0604020202090204" pitchFamily="34" charset="0"/>
                <a:ea typeface="UD Digi Kyokasho N-R" panose="02020400000000000000" pitchFamily="49" charset="-128"/>
                <a:cs typeface="Arial" panose="020B0604020202090204" pitchFamily="3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2010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14325" y="965200"/>
            <a:ext cx="11736070" cy="1873250"/>
            <a:chOff x="640" y="1878"/>
            <a:chExt cx="18482" cy="2950"/>
          </a:xfrm>
        </p:grpSpPr>
        <p:sp>
          <p:nvSpPr>
            <p:cNvPr id="7" name="Oval 6"/>
            <p:cNvSpPr/>
            <p:nvPr/>
          </p:nvSpPr>
          <p:spPr>
            <a:xfrm>
              <a:off x="2315" y="4172"/>
              <a:ext cx="276" cy="2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400"/>
            </a:p>
          </p:txBody>
        </p:sp>
        <p:cxnSp>
          <p:nvCxnSpPr>
            <p:cNvPr id="8" name="Straight Arrow Connector 7"/>
            <p:cNvCxnSpPr>
              <a:endCxn id="11" idx="2"/>
            </p:cNvCxnSpPr>
            <p:nvPr/>
          </p:nvCxnSpPr>
          <p:spPr>
            <a:xfrm flipV="1">
              <a:off x="2568" y="4308"/>
              <a:ext cx="12443" cy="12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 Box 9"/>
            <p:cNvSpPr txBox="1"/>
            <p:nvPr/>
          </p:nvSpPr>
          <p:spPr>
            <a:xfrm>
              <a:off x="640" y="2991"/>
              <a:ext cx="400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</a:rPr>
                <a:t>2021.8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</a:rPr>
                <a:t>midterm presentation 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5011" y="4160"/>
              <a:ext cx="276" cy="2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400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12479" y="3019"/>
              <a:ext cx="534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2022.3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NCSP22 oral presentation</a:t>
              </a:r>
              <a:endParaRPr lang="en-US"/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10884" y="1878"/>
              <a:ext cx="8238" cy="101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altLang="ja-JP" b="1" dirty="0">
                  <a:solidFill>
                    <a:srgbClr val="000000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&lt;Sensor Fusion-based Emotion Classification </a:t>
              </a:r>
              <a:br>
                <a:rPr lang="en-US" altLang="ja-JP" b="1" dirty="0">
                  <a:solidFill>
                    <a:srgbClr val="000000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</a:br>
              <a:r>
                <a:rPr lang="en-US" altLang="ja-JP" b="1" dirty="0">
                  <a:solidFill>
                    <a:srgbClr val="000000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In Virtual Reality Using Machine Learning&gt;</a:t>
              </a:r>
              <a:endParaRPr lang="en-US" b="1"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27" name="Text Box 26"/>
            <p:cNvSpPr txBox="1"/>
            <p:nvPr/>
          </p:nvSpPr>
          <p:spPr>
            <a:xfrm>
              <a:off x="6610" y="3812"/>
              <a:ext cx="40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2021.9-11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experimen&amp;ML</a:t>
              </a:r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68960" y="3182620"/>
            <a:ext cx="11623040" cy="2640965"/>
            <a:chOff x="818" y="5798"/>
            <a:chExt cx="18304" cy="4159"/>
          </a:xfrm>
        </p:grpSpPr>
        <p:cxnSp>
          <p:nvCxnSpPr>
            <p:cNvPr id="13" name="Straight Arrow Connector 12"/>
            <p:cNvCxnSpPr>
              <a:endCxn id="22" idx="2"/>
            </p:cNvCxnSpPr>
            <p:nvPr/>
          </p:nvCxnSpPr>
          <p:spPr>
            <a:xfrm flipV="1">
              <a:off x="2568" y="8434"/>
              <a:ext cx="12443" cy="2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2292" y="8314"/>
              <a:ext cx="276" cy="2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400"/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818" y="5798"/>
              <a:ext cx="488" cy="72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endPara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818" y="7150"/>
              <a:ext cx="4000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2022.8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midterm presentation </a:t>
              </a:r>
              <a:endParaRPr lang="en-US"/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7108" y="7925"/>
              <a:ext cx="3003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2022.9-11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experiment&amp;ML </a:t>
              </a:r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5011" y="8286"/>
              <a:ext cx="276" cy="2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400"/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13513" y="7084"/>
              <a:ext cx="3272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2023.3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algn="ctr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</a:rPr>
                <a:t>Graduation Thesis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5" name="Text Box 24"/>
            <p:cNvSpPr txBox="1"/>
            <p:nvPr/>
          </p:nvSpPr>
          <p:spPr>
            <a:xfrm>
              <a:off x="10838" y="5988"/>
              <a:ext cx="8284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ja-JP" b="1" dirty="0">
                  <a:solidFill>
                    <a:srgbClr val="000000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&lt;Sensor Fusion-based Group-level </a:t>
              </a:r>
              <a:endParaRPr lang="en-US" altLang="ja-JP" b="1" dirty="0">
                <a:solidFill>
                  <a:srgbClr val="000000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  <a:p>
              <a:pPr algn="ctr"/>
              <a:r>
                <a:rPr lang="en-US" altLang="ja-JP" b="1" dirty="0">
                  <a:solidFill>
                    <a:srgbClr val="000000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Emotion Classification In Virtual Reality&gt;</a:t>
              </a:r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5321" y="8941"/>
              <a:ext cx="6578" cy="101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altLang="ja-JP" b="1" dirty="0">
                  <a:solidFill>
                    <a:srgbClr val="000000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&lt;Group-level Emotion Classification </a:t>
              </a:r>
              <a:br>
                <a:rPr lang="en-US" altLang="ja-JP" b="1" dirty="0">
                  <a:solidFill>
                    <a:srgbClr val="000000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</a:br>
              <a:r>
                <a:rPr lang="en-US" altLang="ja-JP" b="1" dirty="0">
                  <a:solidFill>
                    <a:srgbClr val="000000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via Reinforced Self-training&gt;</a:t>
              </a:r>
              <a:endParaRPr lang="en-US" b="1">
                <a:latin typeface="Arial Bold" panose="020B0604020202090204" charset="0"/>
                <a:cs typeface="Arial Bold" panose="020B060402020209020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16865" y="866140"/>
            <a:ext cx="3573145" cy="521970"/>
            <a:chOff x="299" y="1164"/>
            <a:chExt cx="5627" cy="822"/>
          </a:xfrm>
        </p:grpSpPr>
        <p:sp>
          <p:nvSpPr>
            <p:cNvPr id="23" name="テキスト ボックス 14"/>
            <p:cNvSpPr txBox="1"/>
            <p:nvPr/>
          </p:nvSpPr>
          <p:spPr>
            <a:xfrm>
              <a:off x="299" y="1164"/>
              <a:ext cx="56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ja-JP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Master1</a:t>
              </a:r>
              <a:endParaRPr kumimoji="1" lang="en-US" altLang="ja-JP" sz="2800" dirty="0">
                <a:latin typeface="Arial" panose="020B0604020202090204" pitchFamily="34" charset="0"/>
                <a:ea typeface="UD Digi Kyokasho N-R" panose="02020400000000000000" pitchFamily="49" charset="-128"/>
                <a:cs typeface="Arial" panose="020B0604020202090204" pitchFamily="34" charset="0"/>
              </a:endParaRPr>
            </a:p>
          </p:txBody>
        </p:sp>
        <p:cxnSp>
          <p:nvCxnSpPr>
            <p:cNvPr id="28" name="直線コネクタ 4"/>
            <p:cNvCxnSpPr/>
            <p:nvPr/>
          </p:nvCxnSpPr>
          <p:spPr>
            <a:xfrm>
              <a:off x="495" y="1986"/>
              <a:ext cx="2010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4</a:t>
            </a:r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- </a:t>
            </a:r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  <a:sym typeface="+mn-ea"/>
              </a:rPr>
              <a:t>Experiment Design</a:t>
            </a:r>
            <a:endParaRPr kumimoji="1" lang="ja-JP" altLang="en-US" sz="3200" b="1">
              <a:solidFill>
                <a:schemeClr val="bg1"/>
              </a:solidFill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4282440" cy="523240"/>
            <a:chOff x="299" y="1162"/>
            <a:chExt cx="6744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674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Experiment Objective </a:t>
              </a:r>
              <a:endParaRPr lang="en-US" altLang="zh-CN" sz="2800" b="1">
                <a:latin typeface="Arial Bold" panose="020B0604020202090204" charset="0"/>
                <a:cs typeface="Arial Bold" panose="020B060402020209020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5610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4"/>
          <p:cNvGrpSpPr/>
          <p:nvPr/>
        </p:nvGrpSpPr>
        <p:grpSpPr>
          <a:xfrm>
            <a:off x="681355" y="1780540"/>
            <a:ext cx="4803140" cy="1236980"/>
            <a:chOff x="1073" y="2804"/>
            <a:chExt cx="7564" cy="1948"/>
          </a:xfrm>
        </p:grpSpPr>
        <p:grpSp>
          <p:nvGrpSpPr>
            <p:cNvPr id="19" name="组合 2"/>
            <p:cNvGrpSpPr/>
            <p:nvPr/>
          </p:nvGrpSpPr>
          <p:grpSpPr>
            <a:xfrm>
              <a:off x="2511" y="2826"/>
              <a:ext cx="6126" cy="1926"/>
              <a:chOff x="2511" y="2815"/>
              <a:chExt cx="6126" cy="1926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4107" y="4153"/>
                <a:ext cx="2935" cy="58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 algn="l">
                  <a:lnSpc>
                    <a:spcPct val="110000"/>
                  </a:lnSpc>
                  <a:buFont typeface="Wingdings" panose="05000000000000000000" charset="0"/>
                  <a:buNone/>
                </a:pPr>
                <a:r>
                  <a:rPr lang="en-US" b="1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D</a:t>
                </a:r>
                <a:r>
                  <a:rPr lang="en-US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ialogue</a:t>
                </a:r>
                <a:r>
                  <a:rPr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 </a:t>
                </a:r>
                <a:r>
                  <a:rPr lang="en-US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Mood</a:t>
                </a:r>
                <a:endParaRPr lang="en-US" altLang="ja-JP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endParaRPr>
              </a:p>
            </p:txBody>
          </p:sp>
          <p:grpSp>
            <p:nvGrpSpPr>
              <p:cNvPr id="20" name="组合 1"/>
              <p:cNvGrpSpPr/>
              <p:nvPr/>
            </p:nvGrpSpPr>
            <p:grpSpPr>
              <a:xfrm>
                <a:off x="2511" y="2815"/>
                <a:ext cx="6126" cy="1353"/>
                <a:chOff x="2511" y="2815"/>
                <a:chExt cx="6126" cy="1353"/>
              </a:xfrm>
            </p:grpSpPr>
            <p:sp>
              <p:nvSpPr>
                <p:cNvPr id="24" name="Rounded Rectangle 23"/>
                <p:cNvSpPr/>
                <p:nvPr/>
              </p:nvSpPr>
              <p:spPr>
                <a:xfrm>
                  <a:off x="2511" y="2815"/>
                  <a:ext cx="6127" cy="569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b="1">
                      <a:solidFill>
                        <a:schemeClr val="tx1"/>
                      </a:solidFill>
                      <a:latin typeface="Arial Bold" panose="020B0604020202090204" charset="0"/>
                      <a:cs typeface="Arial Bold" panose="020B0604020202090204" charset="0"/>
                      <a:sym typeface="+mn-ea"/>
                    </a:rPr>
                    <a:t>Gaze</a:t>
                  </a:r>
                  <a:r>
                    <a:rPr lang="en-US" b="1">
                      <a:solidFill>
                        <a:schemeClr val="tx1"/>
                      </a:solidFill>
                      <a:latin typeface="Arial Bold" panose="020B0604020202090204" charset="0"/>
                      <a:cs typeface="Arial Bold" panose="020B0604020202090204" charset="0"/>
                      <a:sym typeface="+mn-ea"/>
                    </a:rPr>
                    <a:t>/M</a:t>
                  </a:r>
                  <a:r>
                    <a:rPr b="1">
                      <a:solidFill>
                        <a:schemeClr val="tx1"/>
                      </a:solidFill>
                      <a:latin typeface="Arial Bold" panose="020B0604020202090204" charset="0"/>
                      <a:cs typeface="Arial Bold" panose="020B0604020202090204" charset="0"/>
                      <a:sym typeface="+mn-ea"/>
                    </a:rPr>
                    <a:t>outh movement</a:t>
                  </a:r>
                  <a:r>
                    <a:rPr lang="en-US" b="1">
                      <a:solidFill>
                        <a:schemeClr val="tx1"/>
                      </a:solidFill>
                      <a:latin typeface="Arial Bold" panose="020B0604020202090204" charset="0"/>
                      <a:cs typeface="Arial Bold" panose="020B0604020202090204" charset="0"/>
                      <a:sym typeface="+mn-ea"/>
                    </a:rPr>
                    <a:t>/H</a:t>
                  </a:r>
                  <a:r>
                    <a:rPr b="1">
                      <a:solidFill>
                        <a:schemeClr val="tx1"/>
                      </a:solidFill>
                      <a:latin typeface="Arial Bold" panose="020B0604020202090204" charset="0"/>
                      <a:cs typeface="Arial Bold" panose="020B0604020202090204" charset="0"/>
                      <a:sym typeface="+mn-ea"/>
                    </a:rPr>
                    <a:t>eart rate</a:t>
                  </a:r>
                  <a:endParaRPr lang="en-US" altLang="ja-JP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endParaRPr>
                </a:p>
              </p:txBody>
            </p:sp>
            <p:cxnSp>
              <p:nvCxnSpPr>
                <p:cNvPr id="26" name="Straight Arrow Connector 25"/>
                <p:cNvCxnSpPr>
                  <a:stCxn id="24" idx="2"/>
                </p:cNvCxnSpPr>
                <p:nvPr/>
              </p:nvCxnSpPr>
              <p:spPr>
                <a:xfrm>
                  <a:off x="5575" y="3384"/>
                  <a:ext cx="4" cy="784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 Box 26"/>
                <p:cNvSpPr txBox="1"/>
                <p:nvPr/>
              </p:nvSpPr>
              <p:spPr>
                <a:xfrm>
                  <a:off x="5579" y="3479"/>
                  <a:ext cx="2274" cy="5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/>
                    <a:t>connection?</a:t>
                  </a:r>
                  <a:endParaRPr lang="zh-CN" altLang="en-US"/>
                </a:p>
              </p:txBody>
            </p:sp>
          </p:grpSp>
        </p:grpSp>
        <p:sp>
          <p:nvSpPr>
            <p:cNvPr id="29" name="Text Box 28"/>
            <p:cNvSpPr txBox="1"/>
            <p:nvPr/>
          </p:nvSpPr>
          <p:spPr>
            <a:xfrm>
              <a:off x="1073" y="2804"/>
              <a:ext cx="14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Font typeface="Wingdings" panose="05000000000000000000" charset="0"/>
                <a:buChar char=""/>
              </a:pPr>
              <a:r>
                <a:rPr lang="en-US"/>
                <a:t>Find</a:t>
              </a:r>
              <a:endParaRPr lang="en-US"/>
            </a:p>
          </p:txBody>
        </p:sp>
      </p:grpSp>
      <p:grpSp>
        <p:nvGrpSpPr>
          <p:cNvPr id="21" name="组合 8"/>
          <p:cNvGrpSpPr/>
          <p:nvPr/>
        </p:nvGrpSpPr>
        <p:grpSpPr>
          <a:xfrm>
            <a:off x="681355" y="3420110"/>
            <a:ext cx="7444740" cy="425450"/>
            <a:chOff x="1086" y="5489"/>
            <a:chExt cx="11724" cy="670"/>
          </a:xfrm>
        </p:grpSpPr>
        <p:sp>
          <p:nvSpPr>
            <p:cNvPr id="39" name="Text Box 38"/>
            <p:cNvSpPr txBox="1"/>
            <p:nvPr/>
          </p:nvSpPr>
          <p:spPr>
            <a:xfrm>
              <a:off x="1086" y="5489"/>
              <a:ext cx="155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Font typeface="Wingdings" panose="05000000000000000000" charset="0"/>
                <a:buChar char=""/>
              </a:pPr>
              <a:r>
                <a:rPr lang="en-US"/>
                <a:t>How</a:t>
              </a:r>
              <a:endParaRPr lang="zh-CN" altLang="en-US"/>
            </a:p>
          </p:txBody>
        </p:sp>
        <p:grpSp>
          <p:nvGrpSpPr>
            <p:cNvPr id="22" name="组合 6"/>
            <p:cNvGrpSpPr/>
            <p:nvPr/>
          </p:nvGrpSpPr>
          <p:grpSpPr>
            <a:xfrm>
              <a:off x="2644" y="5521"/>
              <a:ext cx="10166" cy="638"/>
              <a:chOff x="2511" y="7692"/>
              <a:chExt cx="10166" cy="638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2511" y="7692"/>
                <a:ext cx="5673" cy="54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 algn="l">
                  <a:lnSpc>
                    <a:spcPct val="110000"/>
                  </a:lnSpc>
                  <a:buFont typeface="Wingdings" panose="05000000000000000000" charset="0"/>
                  <a:buNone/>
                </a:pPr>
                <a:r>
                  <a:rPr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different VR </a:t>
                </a:r>
                <a:r>
                  <a:rPr lang="en-US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settings(VR world)</a:t>
                </a:r>
                <a:r>
                  <a:rPr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 </a:t>
                </a:r>
                <a:endParaRPr lang="en-US" altLang="ja-JP" b="1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  <a:sym typeface="+mn-ea"/>
                </a:endParaRPr>
              </a:p>
            </p:txBody>
          </p:sp>
          <p:sp>
            <p:nvSpPr>
              <p:cNvPr id="41" name="Text Box 40"/>
              <p:cNvSpPr txBox="1"/>
              <p:nvPr/>
            </p:nvSpPr>
            <p:spPr>
              <a:xfrm>
                <a:off x="8263" y="7692"/>
                <a:ext cx="131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>
                  <a:buFont typeface="Wingdings" panose="05000000000000000000" charset="0"/>
                  <a:buNone/>
                </a:pPr>
                <a:r>
                  <a:rPr lang="en-US"/>
                  <a:t>effect</a:t>
                </a:r>
                <a:endParaRPr lang="en-US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9535" y="7692"/>
                <a:ext cx="3142" cy="63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 algn="l">
                  <a:lnSpc>
                    <a:spcPct val="110000"/>
                  </a:lnSpc>
                  <a:buFont typeface="Wingdings" panose="05000000000000000000" charset="0"/>
                  <a:buNone/>
                </a:pPr>
                <a:r>
                  <a:rPr lang="en-US" b="1">
                    <a:solidFill>
                      <a:schemeClr val="tx1"/>
                    </a:solidFill>
                    <a:latin typeface="Arial" panose="020B0604020202090204" pitchFamily="34" charset="0"/>
                    <a:cs typeface="Arial" panose="020B0604020202090204" pitchFamily="34" charset="0"/>
                    <a:sym typeface="+mn-ea"/>
                  </a:rPr>
                  <a:t>D</a:t>
                </a:r>
                <a:r>
                  <a:rPr lang="en-US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ialogue</a:t>
                </a:r>
                <a:r>
                  <a:rPr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 </a:t>
                </a:r>
                <a:r>
                  <a:rPr lang="en-US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Mood?</a:t>
                </a:r>
                <a:endParaRPr lang="en-US" altLang="ja-JP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700405" y="4241165"/>
            <a:ext cx="10548620" cy="389890"/>
            <a:chOff x="1073" y="6679"/>
            <a:chExt cx="16612" cy="614"/>
          </a:xfrm>
        </p:grpSpPr>
        <p:grpSp>
          <p:nvGrpSpPr>
            <p:cNvPr id="28" name="组合 9"/>
            <p:cNvGrpSpPr/>
            <p:nvPr/>
          </p:nvGrpSpPr>
          <p:grpSpPr>
            <a:xfrm>
              <a:off x="1073" y="6679"/>
              <a:ext cx="16613" cy="615"/>
              <a:chOff x="1200" y="6909"/>
              <a:chExt cx="13739" cy="708"/>
            </a:xfrm>
          </p:grpSpPr>
          <p:sp>
            <p:nvSpPr>
              <p:cNvPr id="30" name="Text Box 29"/>
              <p:cNvSpPr txBox="1"/>
              <p:nvPr/>
            </p:nvSpPr>
            <p:spPr>
              <a:xfrm>
                <a:off x="1200" y="6949"/>
                <a:ext cx="8749" cy="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buFont typeface="Wingdings" panose="05000000000000000000" charset="0"/>
                  <a:buChar char=""/>
                </a:pPr>
                <a:r>
                  <a:rPr lang="en-US"/>
                  <a:t>Solve  </a:t>
                </a:r>
                <a:endParaRPr lang="en-US"/>
              </a:p>
            </p:txBody>
          </p:sp>
          <p:grpSp>
            <p:nvGrpSpPr>
              <p:cNvPr id="31" name="组合 7"/>
              <p:cNvGrpSpPr/>
              <p:nvPr/>
            </p:nvGrpSpPr>
            <p:grpSpPr>
              <a:xfrm>
                <a:off x="2558" y="6909"/>
                <a:ext cx="12381" cy="635"/>
                <a:chOff x="2688" y="9080"/>
                <a:chExt cx="12381" cy="635"/>
              </a:xfrm>
            </p:grpSpPr>
            <p:sp>
              <p:nvSpPr>
                <p:cNvPr id="32" name="Rounded Rectangle 31"/>
                <p:cNvSpPr/>
                <p:nvPr/>
              </p:nvSpPr>
              <p:spPr>
                <a:xfrm>
                  <a:off x="2688" y="9096"/>
                  <a:ext cx="4224" cy="619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indent="0" algn="l">
                    <a:lnSpc>
                      <a:spcPct val="110000"/>
                    </a:lnSpc>
                    <a:buFont typeface="Wingdings" panose="05000000000000000000" charset="0"/>
                    <a:buNone/>
                  </a:pPr>
                  <a:r>
                    <a:rPr lang="en-US" b="1">
                      <a:solidFill>
                        <a:schemeClr val="tx1"/>
                      </a:solidFill>
                      <a:latin typeface="Arial Bold" panose="020B0604020202090204" charset="0"/>
                      <a:cs typeface="Arial Bold" panose="020B0604020202090204" charset="0"/>
                      <a:sym typeface="+mn-ea"/>
                    </a:rPr>
                    <a:t>Self-reporting not accurate</a:t>
                  </a:r>
                  <a:endParaRPr lang="en-US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endParaRPr>
                </a:p>
              </p:txBody>
            </p:sp>
            <p:sp>
              <p:nvSpPr>
                <p:cNvPr id="33" name="Text Box 32"/>
                <p:cNvSpPr txBox="1"/>
                <p:nvPr/>
              </p:nvSpPr>
              <p:spPr>
                <a:xfrm>
                  <a:off x="13614" y="9080"/>
                  <a:ext cx="1455" cy="61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indent="0">
                    <a:buFont typeface="Wingdings" panose="05000000000000000000" charset="0"/>
                    <a:buNone/>
                  </a:pPr>
                  <a:r>
                    <a:rPr lang="en-US">
                      <a:sym typeface="+mn-ea"/>
                    </a:rPr>
                    <a:t>problem</a:t>
                  </a:r>
                  <a:endParaRPr lang="en-US">
                    <a:sym typeface="+mn-ea"/>
                  </a:endParaRPr>
                </a:p>
              </p:txBody>
            </p:sp>
          </p:grpSp>
        </p:grpSp>
        <p:sp>
          <p:nvSpPr>
            <p:cNvPr id="34" name="Rounded Rectangle 33"/>
            <p:cNvSpPr/>
            <p:nvPr/>
          </p:nvSpPr>
          <p:spPr>
            <a:xfrm>
              <a:off x="7974" y="6696"/>
              <a:ext cx="4101" cy="53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>
                <a:lnSpc>
                  <a:spcPct val="110000"/>
                </a:lnSpc>
                <a:buFont typeface="Wingdings" panose="05000000000000000000" charset="0"/>
                <a:buNone/>
              </a:pPr>
              <a:r>
                <a:rPr lang="en-US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Individual differences</a:t>
              </a:r>
              <a:endParaRPr lang="en-US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2227" y="6696"/>
              <a:ext cx="3547" cy="51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l">
                <a:lnSpc>
                  <a:spcPct val="110000"/>
                </a:lnSpc>
                <a:buFont typeface="Wingdings" panose="05000000000000000000" charset="0"/>
                <a:buNone/>
              </a:pPr>
              <a:r>
                <a:rPr lang="en-US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Small sample size</a:t>
              </a:r>
              <a:endParaRPr lang="en-US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</p:grpSp>
      <p:grpSp>
        <p:nvGrpSpPr>
          <p:cNvPr id="48" name="组合 9"/>
          <p:cNvGrpSpPr/>
          <p:nvPr/>
        </p:nvGrpSpPr>
        <p:grpSpPr>
          <a:xfrm>
            <a:off x="694055" y="5052695"/>
            <a:ext cx="10051415" cy="368935"/>
            <a:chOff x="1200" y="6948"/>
            <a:chExt cx="15829" cy="581"/>
          </a:xfrm>
        </p:grpSpPr>
        <p:sp>
          <p:nvSpPr>
            <p:cNvPr id="49" name="Text Box 48"/>
            <p:cNvSpPr txBox="1"/>
            <p:nvPr/>
          </p:nvSpPr>
          <p:spPr>
            <a:xfrm>
              <a:off x="1200" y="6949"/>
              <a:ext cx="874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Font typeface="Wingdings" panose="05000000000000000000" charset="0"/>
                <a:buChar char=""/>
              </a:pPr>
              <a:r>
                <a:rPr lang="en-US"/>
                <a:t>Can  </a:t>
              </a:r>
              <a:endParaRPr lang="en-US"/>
            </a:p>
          </p:txBody>
        </p:sp>
        <p:grpSp>
          <p:nvGrpSpPr>
            <p:cNvPr id="50" name="组合 7"/>
            <p:cNvGrpSpPr/>
            <p:nvPr/>
          </p:nvGrpSpPr>
          <p:grpSpPr>
            <a:xfrm>
              <a:off x="2638" y="6948"/>
              <a:ext cx="14391" cy="581"/>
              <a:chOff x="2768" y="9119"/>
              <a:chExt cx="14391" cy="581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2289" y="9119"/>
                <a:ext cx="4870" cy="56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 algn="l">
                  <a:lnSpc>
                    <a:spcPct val="110000"/>
                  </a:lnSpc>
                  <a:buFont typeface="Wingdings" panose="05000000000000000000" charset="0"/>
                  <a:buNone/>
                </a:pPr>
                <a:r>
                  <a:rPr lang="en-US" b="1">
                    <a:solidFill>
                      <a:schemeClr val="tx1"/>
                    </a:solidFill>
                    <a:sym typeface="+mn-ea"/>
                  </a:rPr>
                  <a:t>R</a:t>
                </a:r>
                <a:r>
                  <a:rPr b="1">
                    <a:solidFill>
                      <a:schemeClr val="tx1"/>
                    </a:solidFill>
                    <a:sym typeface="+mn-ea"/>
                  </a:rPr>
                  <a:t>einforce</a:t>
                </a:r>
                <a:r>
                  <a:rPr lang="en-US" b="1">
                    <a:solidFill>
                      <a:schemeClr val="tx1"/>
                    </a:solidFill>
                    <a:sym typeface="+mn-ea"/>
                  </a:rPr>
                  <a:t>d Self-Training</a:t>
                </a:r>
                <a:r>
                  <a:rPr b="1">
                    <a:solidFill>
                      <a:schemeClr val="tx1"/>
                    </a:solidFill>
                    <a:sym typeface="+mn-ea"/>
                  </a:rPr>
                  <a:t>?</a:t>
                </a:r>
                <a:endParaRPr lang="en-US" altLang="ja-JP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endParaRPr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2768" y="9119"/>
                <a:ext cx="7144" cy="56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 algn="l">
                  <a:lnSpc>
                    <a:spcPct val="110000"/>
                  </a:lnSpc>
                  <a:buFont typeface="Wingdings" panose="05000000000000000000" charset="0"/>
                  <a:buNone/>
                </a:pPr>
                <a:r>
                  <a:rPr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data collected from </a:t>
                </a:r>
                <a:r>
                  <a:rPr lang="en-US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daily </a:t>
                </a:r>
                <a:r>
                  <a:rPr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conversations</a:t>
                </a:r>
                <a:endParaRPr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endParaRPr>
              </a:p>
            </p:txBody>
          </p:sp>
          <p:sp>
            <p:nvSpPr>
              <p:cNvPr id="53" name="Text Box 52"/>
              <p:cNvSpPr txBox="1"/>
              <p:nvPr/>
            </p:nvSpPr>
            <p:spPr>
              <a:xfrm>
                <a:off x="9951" y="9120"/>
                <a:ext cx="2499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indent="0">
                  <a:buFont typeface="Wingdings" panose="05000000000000000000" charset="0"/>
                  <a:buNone/>
                </a:pPr>
                <a:r>
                  <a:rPr lang="en-US">
                    <a:sym typeface="+mn-ea"/>
                  </a:rPr>
                  <a:t>be applied to </a:t>
                </a:r>
                <a:endParaRPr lang="en-US"/>
              </a:p>
            </p:txBody>
          </p:sp>
        </p:grpSp>
      </p:grpSp>
      <p:pic>
        <p:nvPicPr>
          <p:cNvPr id="54" name="Picture 53" descr="thumbnail_hyoujou_text_m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5265" y="1508125"/>
            <a:ext cx="2286000" cy="2286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Section1- Introduction</a:t>
            </a:r>
            <a:endParaRPr kumimoji="1" lang="ja-JP" altLang="en-US" sz="3200" b="1">
              <a:solidFill>
                <a:schemeClr val="bg1"/>
              </a:solidFill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2549525" cy="523240"/>
            <a:chOff x="299" y="1162"/>
            <a:chExt cx="4015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401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b="1" dirty="0">
                  <a:latin typeface="UD Digi Kyokasho N-R" panose="02020400000000000000" pitchFamily="49" charset="-128"/>
                  <a:ea typeface="UD Digi Kyokasho N-R" panose="02020400000000000000" pitchFamily="49" charset="-128"/>
                </a:rPr>
                <a:t>Background</a:t>
              </a:r>
              <a:endParaRPr kumimoji="1" lang="en-US" altLang="ja-JP" sz="2800" b="1" dirty="0">
                <a:latin typeface="UD Digi Kyokasho N-R" panose="02020400000000000000" pitchFamily="49" charset="-128"/>
                <a:ea typeface="UD Digi Kyokasho N-R" panose="02020400000000000000" pitchFamily="49" charset="-128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3568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Box 3"/>
          <p:cNvSpPr txBox="1"/>
          <p:nvPr/>
        </p:nvSpPr>
        <p:spPr>
          <a:xfrm>
            <a:off x="1284605" y="1354455"/>
            <a:ext cx="4536440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110000"/>
              </a:lnSpc>
              <a:buFont typeface="Wingdings" panose="05000000000000000000" charset="0"/>
              <a:buChar char=""/>
            </a:pPr>
            <a:r>
              <a:rPr lang="en-US" altLang="ja-JP" b="1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Contactless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Virtual Social 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algn="l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become popular in recent years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284605" y="2148205"/>
            <a:ext cx="8697595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110000"/>
              </a:lnSpc>
              <a:buFont typeface="Wingdings" panose="05000000000000000000" charset="0"/>
              <a:buChar char=""/>
            </a:pPr>
            <a:r>
              <a:rPr lang="en-US" altLang="ja-JP" b="1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Smart virtual space/virtual Intelligent Agent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are expected, to help conversation on those online virtual world platforms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1284605" y="3735070"/>
            <a:ext cx="10669905" cy="222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110000"/>
              </a:lnSpc>
              <a:buClrTx/>
              <a:buSzTx/>
              <a:buFont typeface="Wingdings" panose="05000000000000000000" charset="0"/>
              <a:buChar char=""/>
            </a:pPr>
            <a:r>
              <a:rPr lang="en-US" altLang="ja-JP" b="1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Dialogue Mood</a:t>
            </a:r>
            <a:endParaRPr lang="en-US" altLang="ja-JP" b="1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Mood is the feeling state of a person, usually includes </a:t>
            </a:r>
            <a:r>
              <a:rPr lang="en-US" altLang="ja-JP" b="1" u="sng">
                <a:latin typeface="Arial Bold" panose="020B0604020202090204" charset="0"/>
                <a:cs typeface="Arial Bold" panose="020B0604020202090204" charset="0"/>
                <a:sym typeface="+mn-ea"/>
              </a:rPr>
              <a:t>emotions(inner) &amp; atmosphere(outer)</a:t>
            </a:r>
            <a:endParaRPr lang="en-US" altLang="ja-JP" b="1" u="sng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lvl="1" indent="0" algn="l">
              <a:lnSpc>
                <a:spcPct val="11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ja-JP" b="1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</a:t>
            </a:r>
            <a:r>
              <a:rPr lang="en-US" altLang="ja-JP" b="1" u="sng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Personal Emotion</a:t>
            </a:r>
            <a:endParaRPr lang="en-US" altLang="ja-JP" b="1" u="sng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lvl="1" indent="0" algn="l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zh-CN" b="1">
                <a:sym typeface="+mn-ea"/>
              </a:rPr>
              <a:t>    </a:t>
            </a:r>
            <a:r>
              <a:rPr lang="en-US" altLang="zh-CN">
                <a:sym typeface="+mn-ea"/>
              </a:rPr>
              <a:t>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Emotions are mental states caused by neurophysiological changes</a:t>
            </a:r>
            <a:endParaRPr lang="en-US" altLang="zh-CN">
              <a:sym typeface="+mn-ea"/>
            </a:endParaRPr>
          </a:p>
          <a:p>
            <a:pPr lvl="1" indent="0" algn="l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lang="en-US" altLang="ja-JP" b="1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ja-JP" b="1" u="sng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Dialogue Atmosphere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lvl="1" indent="0" algn="l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Dialogue Atmosphere is a metric used to describe group-level interactions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lvl="1" indent="0" algn="l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Refers to the feeling brought about by the surrounding in a dialogue</a:t>
            </a:r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89865" y="3065145"/>
            <a:ext cx="2755265" cy="521970"/>
            <a:chOff x="299" y="1162"/>
            <a:chExt cx="4339" cy="822"/>
          </a:xfrm>
        </p:grpSpPr>
        <p:sp>
          <p:nvSpPr>
            <p:cNvPr id="12" name="テキスト ボックス 14"/>
            <p:cNvSpPr txBox="1"/>
            <p:nvPr/>
          </p:nvSpPr>
          <p:spPr>
            <a:xfrm>
              <a:off x="299" y="1162"/>
              <a:ext cx="433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en-US" altLang="ja-JP" sz="2800" b="1" dirty="0">
                  <a:latin typeface="UD Digi Kyokasho N-R" panose="02020400000000000000" pitchFamily="49" charset="-128"/>
                  <a:ea typeface="UD Digi Kyokasho N-R" panose="02020400000000000000" pitchFamily="49" charset="-128"/>
                </a:rPr>
                <a:t>Terminology</a:t>
              </a:r>
              <a:endParaRPr kumimoji="1" lang="en-US" altLang="ja-JP" sz="2800" b="1" dirty="0">
                <a:latin typeface="UD Digi Kyokasho N-R" panose="02020400000000000000" pitchFamily="49" charset="-128"/>
                <a:ea typeface="UD Digi Kyokasho N-R" panose="02020400000000000000" pitchFamily="49" charset="-128"/>
              </a:endParaRPr>
            </a:p>
          </p:txBody>
        </p:sp>
        <p:cxnSp>
          <p:nvCxnSpPr>
            <p:cNvPr id="13" name="直線コネクタ 4"/>
            <p:cNvCxnSpPr/>
            <p:nvPr/>
          </p:nvCxnSpPr>
          <p:spPr>
            <a:xfrm>
              <a:off x="397" y="1984"/>
              <a:ext cx="3819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4</a:t>
            </a:r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- Experiment Design</a:t>
            </a:r>
            <a:endParaRPr kumimoji="1" lang="ja-JP" altLang="en-US" sz="3200" b="1">
              <a:solidFill>
                <a:schemeClr val="bg1"/>
              </a:solidFill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9140"/>
            <a:ext cx="4427855" cy="521970"/>
            <a:chOff x="299" y="1164"/>
            <a:chExt cx="6973" cy="822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4"/>
              <a:ext cx="697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Communication setting</a:t>
              </a:r>
              <a:endPara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6113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14325" y="1495425"/>
            <a:ext cx="6609080" cy="4447540"/>
            <a:chOff x="686" y="2377"/>
            <a:chExt cx="10408" cy="7004"/>
          </a:xfrm>
        </p:grpSpPr>
        <p:sp>
          <p:nvSpPr>
            <p:cNvPr id="7" name="Oval 6"/>
            <p:cNvSpPr/>
            <p:nvPr/>
          </p:nvSpPr>
          <p:spPr>
            <a:xfrm>
              <a:off x="2853" y="4367"/>
              <a:ext cx="632" cy="6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7837" y="4367"/>
              <a:ext cx="632" cy="6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01" y="7941"/>
              <a:ext cx="632" cy="6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Text Box 10"/>
            <p:cNvSpPr txBox="1"/>
            <p:nvPr/>
          </p:nvSpPr>
          <p:spPr>
            <a:xfrm>
              <a:off x="2501" y="5281"/>
              <a:ext cx="162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Player1</a:t>
              </a:r>
              <a:endParaRPr lang="en-US"/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7410" y="5281"/>
              <a:ext cx="1487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>
                  <a:sym typeface="+mn-ea"/>
                </a:rPr>
                <a:t>Player2</a:t>
              </a:r>
              <a:endParaRPr lang="en-US"/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4973" y="8801"/>
              <a:ext cx="1487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>
                  <a:sym typeface="+mn-ea"/>
                </a:rPr>
                <a:t>Player3</a:t>
              </a:r>
              <a:endParaRPr lang="en-US"/>
            </a:p>
          </p:txBody>
        </p:sp>
        <p:cxnSp>
          <p:nvCxnSpPr>
            <p:cNvPr id="14" name="Straight Arrow Connector 13"/>
            <p:cNvCxnSpPr>
              <a:stCxn id="7" idx="6"/>
              <a:endCxn id="8" idx="2"/>
            </p:cNvCxnSpPr>
            <p:nvPr/>
          </p:nvCxnSpPr>
          <p:spPr>
            <a:xfrm>
              <a:off x="3485" y="4694"/>
              <a:ext cx="4352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6" name="Text Box 15"/>
            <p:cNvSpPr txBox="1"/>
            <p:nvPr/>
          </p:nvSpPr>
          <p:spPr>
            <a:xfrm>
              <a:off x="4333" y="4114"/>
              <a:ext cx="27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/>
                <a:t>communication</a:t>
              </a:r>
              <a:endParaRPr lang="en-US"/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2112" y="3787"/>
              <a:ext cx="211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/>
                <a:t>VR&amp;Sensor</a:t>
              </a:r>
              <a:endParaRPr lang="en-US"/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7775" y="3787"/>
              <a:ext cx="781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/>
                <a:t>PC</a:t>
              </a:r>
              <a:endParaRPr lang="en-US"/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4810" y="7360"/>
              <a:ext cx="1814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/>
                <a:t>Video/PC</a:t>
              </a:r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 flipV="1">
              <a:off x="5686" y="4968"/>
              <a:ext cx="32" cy="23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 Box 20"/>
            <p:cNvSpPr txBox="1"/>
            <p:nvPr/>
          </p:nvSpPr>
          <p:spPr>
            <a:xfrm>
              <a:off x="6460" y="7541"/>
              <a:ext cx="4240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/>
                <a:t>evaluate the </a:t>
              </a:r>
              <a:endParaRPr lang="en-US"/>
            </a:p>
            <a:p>
              <a:r>
                <a:rPr lang="en-US" b="1"/>
                <a:t>dialogue atmosphere</a:t>
              </a:r>
              <a:r>
                <a:rPr lang="en-US"/>
                <a:t> </a:t>
              </a:r>
              <a:endParaRPr lang="en-US"/>
            </a:p>
            <a:p>
              <a:r>
                <a:rPr lang="en-US"/>
                <a:t>and </a:t>
              </a:r>
              <a:r>
                <a:rPr lang="en-US" b="1"/>
                <a:t>player1's emotions</a:t>
              </a:r>
              <a:endParaRPr lang="en-US" b="1"/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6570" y="2377"/>
              <a:ext cx="4524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evaluate the </a:t>
              </a:r>
              <a:endParaRPr lang="en-US"/>
            </a:p>
            <a:p>
              <a:r>
                <a:rPr lang="en-US" b="1">
                  <a:sym typeface="+mn-ea"/>
                </a:rPr>
                <a:t>dialogue atmosphere</a:t>
              </a:r>
              <a:r>
                <a:rPr lang="en-US">
                  <a:sym typeface="+mn-ea"/>
                </a:rPr>
                <a:t> </a:t>
              </a:r>
              <a:endParaRPr lang="en-US"/>
            </a:p>
            <a:p>
              <a:r>
                <a:rPr lang="en-US">
                  <a:sym typeface="+mn-ea"/>
                </a:rPr>
                <a:t>and </a:t>
              </a:r>
              <a:r>
                <a:rPr lang="en-US" b="1">
                  <a:sym typeface="+mn-ea"/>
                </a:rPr>
                <a:t>player1's emotions</a:t>
              </a:r>
              <a:endParaRPr lang="en-US" b="1">
                <a:sym typeface="+mn-ea"/>
              </a:endParaRPr>
            </a:p>
          </p:txBody>
        </p:sp>
        <p:sp>
          <p:nvSpPr>
            <p:cNvPr id="23" name="Text Box 22"/>
            <p:cNvSpPr txBox="1"/>
            <p:nvPr/>
          </p:nvSpPr>
          <p:spPr>
            <a:xfrm>
              <a:off x="686" y="2377"/>
              <a:ext cx="5280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evaluate the </a:t>
              </a:r>
              <a:endParaRPr lang="en-US"/>
            </a:p>
            <a:p>
              <a:r>
                <a:rPr lang="en-US" b="1">
                  <a:sym typeface="+mn-ea"/>
                </a:rPr>
                <a:t>dialogue atmosphere</a:t>
              </a:r>
              <a:r>
                <a:rPr lang="en-US">
                  <a:sym typeface="+mn-ea"/>
                </a:rPr>
                <a:t> </a:t>
              </a:r>
              <a:endParaRPr lang="en-US"/>
            </a:p>
            <a:p>
              <a:r>
                <a:rPr lang="en-US">
                  <a:sym typeface="+mn-ea"/>
                </a:rPr>
                <a:t>and self-report own </a:t>
              </a:r>
              <a:r>
                <a:rPr lang="en-US" b="1">
                  <a:sym typeface="+mn-ea"/>
                </a:rPr>
                <a:t>emotions</a:t>
              </a:r>
              <a:endParaRPr lang="en-US" b="1">
                <a:sym typeface="+mn-ea"/>
              </a:endParaRPr>
            </a:p>
          </p:txBody>
        </p:sp>
      </p:grpSp>
      <p:sp>
        <p:nvSpPr>
          <p:cNvPr id="55" name="Text Box 54"/>
          <p:cNvSpPr txBox="1"/>
          <p:nvPr/>
        </p:nvSpPr>
        <p:spPr>
          <a:xfrm>
            <a:off x="7256780" y="739140"/>
            <a:ext cx="30683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</a:rPr>
              <a:t>VR world</a:t>
            </a:r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 setting</a:t>
            </a:r>
            <a:endParaRPr lang="en-US" altLang="ja-JP" sz="2800" b="1">
              <a:latin typeface="Arial Bold" panose="020B0604020202090204" charset="0"/>
              <a:cs typeface="Arial Bold" panose="020B0604020202090204" charset="0"/>
            </a:endParaRPr>
          </a:p>
        </p:txBody>
      </p:sp>
      <p:cxnSp>
        <p:nvCxnSpPr>
          <p:cNvPr id="24" name="直線コネクタ 4"/>
          <p:cNvCxnSpPr/>
          <p:nvPr/>
        </p:nvCxnSpPr>
        <p:spPr>
          <a:xfrm>
            <a:off x="7409815" y="1261110"/>
            <a:ext cx="2751455" cy="0"/>
          </a:xfrm>
          <a:prstGeom prst="line">
            <a:avLst/>
          </a:prstGeom>
          <a:ln w="38100">
            <a:solidFill>
              <a:srgbClr val="4366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7439660" y="1772285"/>
            <a:ext cx="4585970" cy="3934460"/>
            <a:chOff x="11688" y="3185"/>
            <a:chExt cx="7222" cy="6196"/>
          </a:xfrm>
        </p:grpSpPr>
        <p:cxnSp>
          <p:nvCxnSpPr>
            <p:cNvPr id="45" name="Straight Arrow Connector 44"/>
            <p:cNvCxnSpPr/>
            <p:nvPr/>
          </p:nvCxnSpPr>
          <p:spPr>
            <a:xfrm flipV="1">
              <a:off x="11688" y="5811"/>
              <a:ext cx="5447" cy="42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 Box 45"/>
            <p:cNvSpPr txBox="1"/>
            <p:nvPr/>
          </p:nvSpPr>
          <p:spPr>
            <a:xfrm>
              <a:off x="17261" y="5542"/>
              <a:ext cx="1649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b="1"/>
                <a:t>Valence</a:t>
              </a:r>
              <a:endParaRPr lang="en-US" b="1"/>
            </a:p>
          </p:txBody>
        </p:sp>
        <p:sp>
          <p:nvSpPr>
            <p:cNvPr id="47" name="Text Box 46"/>
            <p:cNvSpPr txBox="1"/>
            <p:nvPr/>
          </p:nvSpPr>
          <p:spPr>
            <a:xfrm>
              <a:off x="13611" y="3185"/>
              <a:ext cx="1601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b="1"/>
                <a:t>Arousal</a:t>
              </a:r>
              <a:endParaRPr lang="en-US" b="1"/>
            </a:p>
          </p:txBody>
        </p:sp>
        <p:sp>
          <p:nvSpPr>
            <p:cNvPr id="48" name="Text Box 47"/>
            <p:cNvSpPr txBox="1"/>
            <p:nvPr/>
          </p:nvSpPr>
          <p:spPr>
            <a:xfrm>
              <a:off x="12573" y="6586"/>
              <a:ext cx="94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ja-JP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Sad</a:t>
              </a:r>
              <a:endParaRPr lang="en-US" altLang="ja-JP" b="1">
                <a:solidFill>
                  <a:schemeClr val="accent1">
                    <a:lumMod val="60000"/>
                    <a:lumOff val="40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49" name="Text Box 48"/>
            <p:cNvSpPr txBox="1"/>
            <p:nvPr/>
          </p:nvSpPr>
          <p:spPr>
            <a:xfrm>
              <a:off x="11813" y="4342"/>
              <a:ext cx="246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ja-JP" b="1">
                  <a:solidFill>
                    <a:srgbClr val="FF0000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Fear/Disgust</a:t>
              </a:r>
              <a:endParaRPr lang="en-US" altLang="ja-JP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50" name="Text Box 49"/>
            <p:cNvSpPr txBox="1"/>
            <p:nvPr/>
          </p:nvSpPr>
          <p:spPr>
            <a:xfrm>
              <a:off x="15469" y="4342"/>
              <a:ext cx="90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ja-JP" b="1">
                  <a:solidFill>
                    <a:schemeClr val="accent4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Joy</a:t>
              </a:r>
              <a:endParaRPr lang="en-US" altLang="ja-JP" b="1">
                <a:solidFill>
                  <a:schemeClr val="accent4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51" name="Text Box 50"/>
            <p:cNvSpPr txBox="1"/>
            <p:nvPr/>
          </p:nvSpPr>
          <p:spPr>
            <a:xfrm>
              <a:off x="15320" y="6586"/>
              <a:ext cx="124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ja-JP" b="1">
                  <a:solidFill>
                    <a:schemeClr val="accent6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Relax</a:t>
              </a:r>
              <a:endParaRPr lang="en-US" altLang="ja-JP" b="1">
                <a:solidFill>
                  <a:schemeClr val="accent6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14481" y="4061"/>
              <a:ext cx="0" cy="384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 Box 55"/>
            <p:cNvSpPr txBox="1"/>
            <p:nvPr/>
          </p:nvSpPr>
          <p:spPr>
            <a:xfrm>
              <a:off x="12573" y="8365"/>
              <a:ext cx="4252" cy="101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*4 kinds of world that 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endParaRPr>
            </a:p>
            <a:p>
              <a:pPr algn="l"/>
              <a:r>
                <a:rPr lang="en-US"/>
                <a:t>match up to 4 quadrants</a:t>
              </a:r>
              <a:endParaRPr lang="en-US"/>
            </a:p>
          </p:txBody>
        </p:sp>
      </p:grp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5</a:t>
            </a:r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- Data </a:t>
            </a:r>
            <a:r>
              <a:rPr kumimoji="1" lang="en-US" altLang="ja-JP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Processing</a:t>
            </a:r>
            <a:endParaRPr kumimoji="1" lang="en-US" altLang="ja-JP" sz="3200" b="1">
              <a:solidFill>
                <a:schemeClr val="bg1"/>
              </a:solidFill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3573145" cy="523240"/>
            <a:chOff x="299" y="1162"/>
            <a:chExt cx="5627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56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Data Flow</a:t>
              </a:r>
              <a:endParaRPr kumimoji="1" lang="en-US" altLang="ja-JP" sz="2800" dirty="0">
                <a:latin typeface="Arial" panose="020B0604020202090204" pitchFamily="34" charset="0"/>
                <a:ea typeface="UD Digi Kyokasho N-R" panose="02020400000000000000" pitchFamily="49" charset="-128"/>
                <a:cs typeface="Arial" panose="020B0604020202090204" pitchFamily="3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2708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14325" y="1701800"/>
            <a:ext cx="6516370" cy="3812540"/>
            <a:chOff x="919" y="3188"/>
            <a:chExt cx="10262" cy="6004"/>
          </a:xfrm>
        </p:grpSpPr>
        <p:sp>
          <p:nvSpPr>
            <p:cNvPr id="6" name="Rounded Rectangle 5"/>
            <p:cNvSpPr/>
            <p:nvPr/>
          </p:nvSpPr>
          <p:spPr>
            <a:xfrm>
              <a:off x="919" y="3188"/>
              <a:ext cx="1432" cy="72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ja-JP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ECG</a:t>
              </a:r>
              <a:endParaRPr lang="en-US" altLang="ja-JP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2351" y="3463"/>
              <a:ext cx="563" cy="1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ounded Rectangle 3"/>
            <p:cNvSpPr/>
            <p:nvPr/>
          </p:nvSpPr>
          <p:spPr>
            <a:xfrm>
              <a:off x="919" y="4398"/>
              <a:ext cx="2381" cy="7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ja-JP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Audio(wav)</a:t>
              </a:r>
              <a:endParaRPr lang="en-US" altLang="ja-JP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919" y="5660"/>
              <a:ext cx="3859" cy="7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Eye tracking Data</a:t>
              </a:r>
              <a:endParaRPr lang="en-US" altLang="zh-CN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711" y="6956"/>
              <a:ext cx="2865" cy="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Pupil Position</a:t>
              </a:r>
              <a:endParaRPr lang="en-US" altLang="zh-CN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2875" y="6450"/>
              <a:ext cx="1334" cy="515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2995" y="3188"/>
              <a:ext cx="8187" cy="6004"/>
              <a:chOff x="2995" y="3188"/>
              <a:chExt cx="8187" cy="6004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2995" y="3188"/>
                <a:ext cx="2396" cy="72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ja-JP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R-R Interval</a:t>
                </a:r>
                <a:endParaRPr lang="en-US" altLang="ja-JP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300" y="3188"/>
                <a:ext cx="7882" cy="6005"/>
                <a:chOff x="3300" y="3188"/>
                <a:chExt cx="7882" cy="6005"/>
              </a:xfrm>
            </p:grpSpPr>
            <p:sp>
              <p:nvSpPr>
                <p:cNvPr id="11" name="Rounded Rectangle 10"/>
                <p:cNvSpPr/>
                <p:nvPr/>
              </p:nvSpPr>
              <p:spPr>
                <a:xfrm>
                  <a:off x="5577" y="4398"/>
                  <a:ext cx="5605" cy="780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ja-JP" b="1">
                      <a:solidFill>
                        <a:schemeClr val="tx1"/>
                      </a:solidFill>
                      <a:latin typeface="Arial Bold" panose="020B0604020202090204" charset="0"/>
                      <a:cs typeface="Arial Bold" panose="020B0604020202090204" charset="0"/>
                      <a:sym typeface="+mn-ea"/>
                    </a:rPr>
                    <a:t>Time-domain Audio Features</a:t>
                  </a:r>
                  <a:endParaRPr lang="en-US" altLang="ja-JP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endParaRPr>
                </a:p>
              </p:txBody>
            </p:sp>
            <p:cxnSp>
              <p:nvCxnSpPr>
                <p:cNvPr id="13" name="Straight Arrow Connector 12"/>
                <p:cNvCxnSpPr>
                  <a:stCxn id="4" idx="3"/>
                  <a:endCxn id="11" idx="1"/>
                </p:cNvCxnSpPr>
                <p:nvPr/>
              </p:nvCxnSpPr>
              <p:spPr>
                <a:xfrm>
                  <a:off x="3300" y="4788"/>
                  <a:ext cx="2277" cy="0"/>
                </a:xfrm>
                <a:prstGeom prst="straightConnector1">
                  <a:avLst/>
                </a:prstGeom>
                <a:ln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ounded Rectangle 13"/>
                <p:cNvSpPr/>
                <p:nvPr/>
              </p:nvSpPr>
              <p:spPr>
                <a:xfrm>
                  <a:off x="6036" y="3188"/>
                  <a:ext cx="5146" cy="728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ja-JP" b="1">
                      <a:solidFill>
                        <a:schemeClr val="tx1"/>
                      </a:solidFill>
                      <a:latin typeface="Arial Bold" panose="020B0604020202090204" charset="0"/>
                      <a:cs typeface="Arial Bold" panose="020B0604020202090204" charset="0"/>
                      <a:sym typeface="+mn-ea"/>
                    </a:rPr>
                    <a:t>Heart Rate Variability(HRV)</a:t>
                  </a:r>
                  <a:endParaRPr lang="zh-CN" altLang="en-US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endParaRPr>
                </a:p>
              </p:txBody>
            </p: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5472" y="3469"/>
                  <a:ext cx="508" cy="14"/>
                </a:xfrm>
                <a:prstGeom prst="straightConnector1">
                  <a:avLst/>
                </a:prstGeom>
                <a:ln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9" name="Rounded Rectangle 18"/>
                <p:cNvSpPr/>
                <p:nvPr/>
              </p:nvSpPr>
              <p:spPr>
                <a:xfrm>
                  <a:off x="6672" y="8483"/>
                  <a:ext cx="4510" cy="710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b="1">
                      <a:solidFill>
                        <a:schemeClr val="tx1"/>
                      </a:solidFill>
                      <a:latin typeface="Arial Bold" panose="020B0604020202090204" charset="0"/>
                      <a:cs typeface="Arial Bold" panose="020B0604020202090204" charset="0"/>
                      <a:sym typeface="+mn-ea"/>
                    </a:rPr>
                    <a:t>Head position&amp;rotation</a:t>
                  </a:r>
                  <a:endParaRPr lang="en-US" altLang="zh-CN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endParaRPr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6157" y="5660"/>
                  <a:ext cx="5005" cy="801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b="1">
                      <a:solidFill>
                        <a:schemeClr val="tx1"/>
                      </a:solidFill>
                      <a:latin typeface="Arial Bold" panose="020B0604020202090204" charset="0"/>
                      <a:cs typeface="Arial Bold" panose="020B0604020202090204" charset="0"/>
                      <a:sym typeface="+mn-ea"/>
                    </a:rPr>
                    <a:t>Pupil Diameter&amp;EyeOpen</a:t>
                  </a:r>
                  <a:endParaRPr lang="en-US" altLang="zh-CN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endParaRPr>
                </a:p>
              </p:txBody>
            </p:sp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4778" y="6050"/>
                  <a:ext cx="1379" cy="1"/>
                </a:xfrm>
                <a:prstGeom prst="straightConnector1">
                  <a:avLst/>
                </a:prstGeom>
                <a:ln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ounded Rectangle 25"/>
                <p:cNvSpPr/>
                <p:nvPr/>
              </p:nvSpPr>
              <p:spPr>
                <a:xfrm>
                  <a:off x="6611" y="6943"/>
                  <a:ext cx="4512" cy="1058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altLang="zh-CN" b="1">
                      <a:solidFill>
                        <a:schemeClr val="tx1"/>
                      </a:solidFill>
                      <a:latin typeface="Arial Bold" panose="020B0604020202090204" charset="0"/>
                      <a:cs typeface="Arial Bold" panose="020B0604020202090204" charset="0"/>
                      <a:sym typeface="+mn-ea"/>
                    </a:rPr>
                    <a:t>Nearest Neighbor Index</a:t>
                  </a:r>
                  <a:endParaRPr lang="en-US" altLang="zh-CN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endParaRPr>
                </a:p>
                <a:p>
                  <a:pPr algn="ctr"/>
                  <a:r>
                    <a:rPr lang="en-US" altLang="zh-CN" b="1">
                      <a:solidFill>
                        <a:schemeClr val="tx1"/>
                      </a:solidFill>
                      <a:latin typeface="Arial Bold" panose="020B0604020202090204" charset="0"/>
                      <a:cs typeface="Arial Bold" panose="020B0604020202090204" charset="0"/>
                      <a:sym typeface="+mn-ea"/>
                    </a:rPr>
                    <a:t>of pupil position</a:t>
                  </a:r>
                  <a:endParaRPr lang="en-US" altLang="zh-CN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endParaRPr>
                </a:p>
              </p:txBody>
            </p:sp>
            <p:cxnSp>
              <p:nvCxnSpPr>
                <p:cNvPr id="27" name="Straight Arrow Connector 26"/>
                <p:cNvCxnSpPr>
                  <a:stCxn id="23" idx="3"/>
                </p:cNvCxnSpPr>
                <p:nvPr/>
              </p:nvCxnSpPr>
              <p:spPr>
                <a:xfrm flipV="1">
                  <a:off x="5576" y="7340"/>
                  <a:ext cx="1037" cy="16"/>
                </a:xfrm>
                <a:prstGeom prst="straightConnector1">
                  <a:avLst/>
                </a:prstGeom>
                <a:ln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8" name="Right Arrow 27"/>
          <p:cNvSpPr/>
          <p:nvPr/>
        </p:nvSpPr>
        <p:spPr>
          <a:xfrm>
            <a:off x="7712075" y="3321685"/>
            <a:ext cx="1567815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10000615" y="3242310"/>
            <a:ext cx="20872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Train  class</a:t>
            </a:r>
            <a:endParaRPr lang="en-US" altLang="ja-JP" b="1">
              <a:latin typeface="Arial Bold" panose="020B0604020202090204" charset="0"/>
              <a:cs typeface="Arial Bold" panose="020B0604020202090204" charset="0"/>
            </a:endParaRPr>
          </a:p>
          <a:p>
            <a:pPr algn="l"/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Matching Model</a:t>
            </a:r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6991350" y="2903220"/>
            <a:ext cx="3009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Manually select samples</a:t>
            </a:r>
            <a:endParaRPr 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Section1- Introduction</a:t>
            </a:r>
            <a:endParaRPr kumimoji="1" lang="ja-JP" altLang="en-US" sz="3200" b="1">
              <a:solidFill>
                <a:schemeClr val="bg1"/>
              </a:solidFill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3573145" cy="523240"/>
            <a:chOff x="299" y="1162"/>
            <a:chExt cx="5627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56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Research Objective</a:t>
              </a:r>
              <a:endParaRPr kumimoji="1" lang="en-US" altLang="ja-JP" sz="2800" b="1" dirty="0">
                <a:latin typeface="Arial Bold" panose="020B0604020202090204" charset="0"/>
                <a:ea typeface="UD Digi Kyokasho N-R" panose="02020400000000000000" pitchFamily="49" charset="-128"/>
                <a:cs typeface="Arial Bold" panose="020B060402020209020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5090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1223010" y="1567180"/>
            <a:ext cx="4706620" cy="4341495"/>
            <a:chOff x="2771" y="1687"/>
            <a:chExt cx="7893" cy="7881"/>
          </a:xfrm>
        </p:grpSpPr>
        <p:grpSp>
          <p:nvGrpSpPr>
            <p:cNvPr id="19" name="Group 18"/>
            <p:cNvGrpSpPr/>
            <p:nvPr/>
          </p:nvGrpSpPr>
          <p:grpSpPr>
            <a:xfrm>
              <a:off x="3991" y="1687"/>
              <a:ext cx="5730" cy="2669"/>
              <a:chOff x="6381" y="3202"/>
              <a:chExt cx="5730" cy="2669"/>
            </a:xfrm>
          </p:grpSpPr>
          <p:pic>
            <p:nvPicPr>
              <p:cNvPr id="7" name="Picture 6" descr="image (1)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8103" y="3871"/>
                <a:ext cx="2000" cy="2000"/>
              </a:xfrm>
              <a:prstGeom prst="rect">
                <a:avLst/>
              </a:prstGeom>
            </p:spPr>
          </p:pic>
          <p:sp>
            <p:nvSpPr>
              <p:cNvPr id="17" name="Text Box 16"/>
              <p:cNvSpPr txBox="1"/>
              <p:nvPr/>
            </p:nvSpPr>
            <p:spPr>
              <a:xfrm>
                <a:off x="6381" y="3202"/>
                <a:ext cx="5730" cy="66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b="1">
                    <a:sym typeface="+mn-ea"/>
                  </a:rPr>
                  <a:t>Chat Support Virtual Agent</a:t>
                </a:r>
                <a:endParaRPr lang="en-US" b="1"/>
              </a:p>
            </p:txBody>
          </p:sp>
        </p:grpSp>
        <p:pic>
          <p:nvPicPr>
            <p:cNvPr id="23" name="Picture 22" descr="vr_stand_man_smil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1" y="5624"/>
              <a:ext cx="2143" cy="3944"/>
            </a:xfrm>
            <a:prstGeom prst="rect">
              <a:avLst/>
            </a:prstGeom>
          </p:spPr>
        </p:pic>
        <p:pic>
          <p:nvPicPr>
            <p:cNvPr id="24" name="Picture 23" descr="vr_stand_woman_smil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5" y="5647"/>
              <a:ext cx="2129" cy="3921"/>
            </a:xfrm>
            <a:prstGeom prst="rect">
              <a:avLst/>
            </a:prstGeom>
          </p:spPr>
        </p:pic>
        <p:cxnSp>
          <p:nvCxnSpPr>
            <p:cNvPr id="25" name="Straight Arrow Connector 24"/>
            <p:cNvCxnSpPr/>
            <p:nvPr/>
          </p:nvCxnSpPr>
          <p:spPr>
            <a:xfrm>
              <a:off x="5263" y="7348"/>
              <a:ext cx="3119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 Box 25"/>
            <p:cNvSpPr txBox="1"/>
            <p:nvPr/>
          </p:nvSpPr>
          <p:spPr>
            <a:xfrm>
              <a:off x="5436" y="7512"/>
              <a:ext cx="2839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VR Interaction</a:t>
              </a:r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>
              <a:off x="4223" y="3886"/>
              <a:ext cx="1490" cy="166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7563" y="3850"/>
              <a:ext cx="1737" cy="1702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 Box 32"/>
            <p:cNvSpPr txBox="1"/>
            <p:nvPr/>
          </p:nvSpPr>
          <p:spPr>
            <a:xfrm>
              <a:off x="3217" y="4233"/>
              <a:ext cx="1841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Support</a:t>
              </a:r>
              <a:endParaRPr lang="en-US"/>
            </a:p>
          </p:txBody>
        </p:sp>
        <p:sp>
          <p:nvSpPr>
            <p:cNvPr id="35" name="Text Box 34"/>
            <p:cNvSpPr txBox="1"/>
            <p:nvPr/>
          </p:nvSpPr>
          <p:spPr>
            <a:xfrm>
              <a:off x="8512" y="4233"/>
              <a:ext cx="1881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Support</a:t>
              </a:r>
              <a:endParaRPr lang="en-US"/>
            </a:p>
          </p:txBody>
        </p:sp>
      </p:grpSp>
      <p:sp>
        <p:nvSpPr>
          <p:cNvPr id="21" name="Text Box 20"/>
          <p:cNvSpPr txBox="1"/>
          <p:nvPr/>
        </p:nvSpPr>
        <p:spPr>
          <a:xfrm>
            <a:off x="6609715" y="1935480"/>
            <a:ext cx="486473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 u="sng"/>
              <a:t>In Virtual Reality</a:t>
            </a:r>
            <a:endParaRPr lang="en-US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000"/>
              <a:t>It's not easy for a player to evaluate other players' emotion and dialogue atmosphere</a:t>
            </a:r>
            <a:endParaRPr lang="en-US" sz="2000"/>
          </a:p>
          <a:p>
            <a:endParaRPr lang="en-US" sz="2000" b="1" u="sng"/>
          </a:p>
          <a:p>
            <a:r>
              <a:rPr lang="en-US" sz="2000" b="1" u="sng"/>
              <a:t>To help better interaction in VR</a:t>
            </a:r>
            <a:endParaRPr lang="en-US" sz="2000" b="1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000"/>
              <a:t>To reduce the impact of i</a:t>
            </a:r>
            <a:r>
              <a:rPr lang="en-US" sz="2000" b="1"/>
              <a:t>ndividual differences</a:t>
            </a:r>
            <a:r>
              <a:rPr lang="en-US" sz="2000"/>
              <a:t>,</a:t>
            </a:r>
            <a:r>
              <a:rPr lang="en-US" sz="2000" b="1"/>
              <a:t> surroundings</a:t>
            </a:r>
            <a:r>
              <a:rPr lang="en-US" sz="2000"/>
              <a:t>, etc. on Dialogue Mood recognition</a:t>
            </a:r>
            <a:endParaRPr lang="en-US" sz="200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000"/>
              <a:t>Improve the recognition accuracy of Dialogue Mood in VR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2</a:t>
            </a:r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- Related Work</a:t>
            </a:r>
            <a:endParaRPr kumimoji="1" lang="ja-JP" altLang="en-US" sz="3200" b="1">
              <a:solidFill>
                <a:schemeClr val="bg1"/>
              </a:solidFill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4017645" cy="523240"/>
            <a:chOff x="299" y="1162"/>
            <a:chExt cx="6327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63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Mood Enginnering[1]</a:t>
              </a:r>
              <a:endPara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5503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Box 3"/>
          <p:cNvSpPr txBox="1"/>
          <p:nvPr/>
        </p:nvSpPr>
        <p:spPr>
          <a:xfrm>
            <a:off x="314325" y="1262380"/>
            <a:ext cx="84474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kumimoji="1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→"Atmosphere"</a:t>
            </a:r>
            <a:endParaRPr kumimoji="1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pPr algn="l"/>
            <a:r>
              <a:rPr kumimoji="1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→</a:t>
            </a:r>
            <a:r>
              <a:rPr kumimoji="1" lang="en-US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P</a:t>
            </a:r>
            <a:r>
              <a:rPr kumimoji="1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roposed by the Japanese Society for Artificial Intelligence(JSAI) in 2013.</a:t>
            </a:r>
            <a:endParaRPr lang="en-US"/>
          </a:p>
        </p:txBody>
      </p:sp>
      <p:pic>
        <p:nvPicPr>
          <p:cNvPr id="6" name="Picture 5" descr="thumbnail_manp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7400" y="846455"/>
            <a:ext cx="1841500" cy="18415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4615" y="2159635"/>
            <a:ext cx="12002770" cy="2768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Wingdings" panose="05000000000000000000" charset="0"/>
              <a:buNone/>
            </a:pPr>
            <a:endParaRPr kumimoji="1" lang="en-US" altLang="ja-JP" b="1"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ja-JP" altLang="en-US" b="1"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DNP</a:t>
            </a:r>
            <a:r>
              <a:rPr kumimoji="1" lang="en-US" altLang="ja-JP" b="1"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(Dai Nippon Printing Co., Ltd.)</a:t>
            </a:r>
            <a:r>
              <a:rPr kumimoji="1" lang="ja-JP" altLang="en-US" b="1"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——"next-generation stealth space" </a:t>
            </a:r>
            <a:endParaRPr kumimoji="1" lang="ja-JP" altLang="en-US" b="1"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kumimoji="1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     Change the color of light and music in a room by using sensors to detect people’s presence </a:t>
            </a:r>
            <a:r>
              <a:rPr kumimoji="1" lang="en-US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&amp;</a:t>
            </a:r>
            <a:r>
              <a:rPr kumimoji="1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conversations and the indoor environment.</a:t>
            </a:r>
            <a:endParaRPr kumimoji="1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None/>
            </a:pP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None/>
            </a:pP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kumimoji="1" lang="ja-JP" altLang="en-US" b="1"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In Shohei Kato's research</a:t>
            </a:r>
            <a:endParaRPr kumimoji="0" lang="en-US" altLang="en-US" b="1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kumimoji="1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     They researched Dialogue Mood Estimation Focusing on Intervals of Utterance State[</a:t>
            </a:r>
            <a:r>
              <a:rPr kumimoji="1" lang="en-US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2</a:t>
            </a:r>
            <a:r>
              <a:rPr kumimoji="1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] </a:t>
            </a:r>
            <a:endParaRPr kumimoji="1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kumimoji="1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     Use Speech Sounds considering Personality Trait of Speaker for Dialogue Mood Estimation[</a:t>
            </a:r>
            <a:r>
              <a:rPr kumimoji="1" lang="en-US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3</a:t>
            </a:r>
            <a:r>
              <a:rPr kumimoji="1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]</a:t>
            </a:r>
            <a:endParaRPr lang="en-US"/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sz="12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2</a:t>
            </a:r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- </a:t>
            </a:r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  <a:sym typeface="+mn-ea"/>
              </a:rPr>
              <a:t>Related Work</a:t>
            </a:r>
            <a:endParaRPr kumimoji="1" lang="ja-JP" altLang="en-US" sz="3200" b="1">
              <a:solidFill>
                <a:schemeClr val="bg1"/>
              </a:solidFill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4963795" cy="523240"/>
            <a:chOff x="299" y="1162"/>
            <a:chExt cx="7817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781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Reinforced Self-Training[4]</a:t>
              </a:r>
              <a:endParaRPr kumimoji="1" lang="en-US" altLang="ja-JP" sz="2800" dirty="0">
                <a:latin typeface="Arial" panose="020B0604020202090204" pitchFamily="34" charset="0"/>
                <a:ea typeface="UD Digi Kyokasho N-R" panose="02020400000000000000" pitchFamily="49" charset="-128"/>
                <a:cs typeface="Arial" panose="020B0604020202090204" pitchFamily="3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7065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Box 3"/>
          <p:cNvSpPr txBox="1"/>
          <p:nvPr/>
        </p:nvSpPr>
        <p:spPr>
          <a:xfrm>
            <a:off x="189865" y="1501140"/>
            <a:ext cx="1091565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en-US" b="1"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Zero-shot Text Classification via Reinforced Self-training(Z Ye et al.,2020)</a:t>
            </a:r>
            <a:r>
              <a:rPr kumimoji="1" lang="en-US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 </a:t>
            </a:r>
            <a:r>
              <a:rPr kumimoji="1" lang="en-US" b="1"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[4]</a:t>
            </a:r>
            <a:endParaRPr kumimoji="1" lang="en-US" b="1">
              <a:solidFill>
                <a:schemeClr val="tx1"/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     proposed a reinforced self-training model for zero-shot learning in NLP</a:t>
            </a:r>
            <a:endParaRPr kumimoji="1" lang="en-US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endParaRPr lang="en-US"/>
          </a:p>
          <a:p>
            <a:pPr marL="342900" indent="-342900" algn="l">
              <a:buFont typeface="Wingdings" panose="05000000000000000000" charset="0"/>
              <a:buChar char=""/>
            </a:pPr>
            <a:endParaRPr lang="en-US"/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en-US" b="1"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Reinforcement learning for relation classification from noise data(Feng et al.,2017)[5]</a:t>
            </a:r>
            <a:endParaRPr kumimoji="1" lang="en-US" b="1">
              <a:solidFill>
                <a:srgbClr val="FF0000"/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     proposed a policy network to automatically identify wrongly-labeled instances in training set</a:t>
            </a:r>
            <a:endParaRPr kumimoji="1" lang="en-US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endParaRPr kumimoji="1" lang="en-US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endParaRPr kumimoji="1" lang="en-US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en-US" b="1"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Learning what data to learn(Fan et al.,2017) [6]</a:t>
            </a:r>
            <a:endParaRPr kumimoji="1" lang="en-US" b="1">
              <a:solidFill>
                <a:schemeClr val="tx1"/>
              </a:solidFill>
              <a:latin typeface="Arial Bold" panose="020B0604020202090204" charset="0"/>
              <a:ea typeface="Meiryo" panose="020B0604030504040204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    proposed an adaptive data selection strategy, enabling to dynamically choose different  data at different training stages.</a:t>
            </a:r>
            <a:endParaRPr lang="en-US" sz="16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Picture 5" descr="ai_image_gazou_ninshik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7110" y="1040765"/>
            <a:ext cx="1751965" cy="1751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3</a:t>
            </a:r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- Proposed Model</a:t>
            </a:r>
            <a:endParaRPr kumimoji="1" lang="ja-JP" altLang="en-US" sz="3200" b="1">
              <a:solidFill>
                <a:schemeClr val="bg1"/>
              </a:solidFill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5872480" cy="558165"/>
            <a:chOff x="299" y="1162"/>
            <a:chExt cx="9248" cy="879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92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Reinforced Self-training Model[4]</a:t>
              </a:r>
              <a:endParaRPr kumimoji="1" lang="en-US" altLang="ja-JP" sz="2800" dirty="0">
                <a:latin typeface="Arial" panose="020B0604020202090204" pitchFamily="34" charset="0"/>
                <a:ea typeface="UD Digi Kyokasho N-R" panose="02020400000000000000" pitchFamily="49" charset="-128"/>
                <a:cs typeface="Arial" panose="020B0604020202090204" pitchFamily="3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2041"/>
              <a:ext cx="8718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125855" y="1519555"/>
            <a:ext cx="9940290" cy="4406900"/>
            <a:chOff x="1538" y="1584"/>
            <a:chExt cx="16117" cy="8516"/>
          </a:xfrm>
        </p:grpSpPr>
        <p:sp>
          <p:nvSpPr>
            <p:cNvPr id="4" name="圆角矩形 4"/>
            <p:cNvSpPr/>
            <p:nvPr/>
          </p:nvSpPr>
          <p:spPr>
            <a:xfrm>
              <a:off x="1860" y="1754"/>
              <a:ext cx="3534" cy="134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ja-JP" sz="200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high level/quality</a:t>
              </a:r>
              <a:endParaRPr lang="en-US" altLang="ja-JP"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algn="ctr"/>
              <a:r>
                <a:rPr lang="en-US" altLang="ja-JP" sz="200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labeled dataset</a:t>
              </a:r>
              <a:endParaRPr lang="en-US" altLang="ja-JP"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8" name="圆角矩形 6"/>
            <p:cNvSpPr/>
            <p:nvPr/>
          </p:nvSpPr>
          <p:spPr>
            <a:xfrm>
              <a:off x="14632" y="1754"/>
              <a:ext cx="3023" cy="134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ja-JP" sz="2000">
                  <a:solidFill>
                    <a:schemeClr val="tx1"/>
                  </a:solidFill>
                  <a:latin typeface="Arial" panose="020B0604020202090204" pitchFamily="34" charset="0"/>
                  <a:cs typeface="Arial" panose="020B0604020202090204" pitchFamily="34" charset="0"/>
                </a:rPr>
                <a:t>unlabeled dataset</a:t>
              </a:r>
              <a:endParaRPr kumimoji="1" lang="en-US" altLang="ja-JP" sz="2000">
                <a:solidFill>
                  <a:schemeClr val="tx1"/>
                </a:solidFill>
                <a:latin typeface="Arial" panose="020B0604020202090204" pitchFamily="34" charset="0"/>
                <a:ea typeface="Meiryo" panose="020B0604030504040204" charset="-128"/>
                <a:cs typeface="Arial" panose="020B0604020202090204" pitchFamily="34" charset="0"/>
              </a:endParaRPr>
            </a:p>
          </p:txBody>
        </p:sp>
        <p:cxnSp>
          <p:nvCxnSpPr>
            <p:cNvPr id="10" name="直接箭头连接符 8"/>
            <p:cNvCxnSpPr>
              <a:stCxn id="4" idx="3"/>
            </p:cNvCxnSpPr>
            <p:nvPr/>
          </p:nvCxnSpPr>
          <p:spPr>
            <a:xfrm>
              <a:off x="5394" y="2424"/>
              <a:ext cx="262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圆角矩形 9"/>
            <p:cNvSpPr/>
            <p:nvPr/>
          </p:nvSpPr>
          <p:spPr>
            <a:xfrm>
              <a:off x="7507" y="5451"/>
              <a:ext cx="4278" cy="1911"/>
            </a:xfrm>
            <a:prstGeom prst="roundRect">
              <a:avLst/>
            </a:prstGeom>
            <a:solidFill>
              <a:srgbClr val="719DD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1" lang="zh-CN" altLang="en-US" sz="1600" b="1">
                  <a:solidFill>
                    <a:schemeClr val="bg1"/>
                  </a:solidFill>
                  <a:latin typeface="Meiryo" panose="020B0604030504040204" charset="-128"/>
                  <a:ea typeface="Meiryo" panose="020B0604030504040204" charset="-128"/>
                </a:rPr>
                <a:t>Reinforcement Learning Policy Network</a:t>
              </a:r>
              <a:endParaRPr kumimoji="1" lang="zh-CN" altLang="en-US" sz="1600" b="1">
                <a:solidFill>
                  <a:schemeClr val="bg1"/>
                </a:solidFill>
                <a:latin typeface="Meiryo" panose="020B0604030504040204" charset="-128"/>
                <a:ea typeface="Meiryo" panose="020B0604030504040204" charset="-128"/>
              </a:endParaRPr>
            </a:p>
          </p:txBody>
        </p:sp>
        <p:cxnSp>
          <p:nvCxnSpPr>
            <p:cNvPr id="13" name="直接箭头连接符 11"/>
            <p:cNvCxnSpPr/>
            <p:nvPr/>
          </p:nvCxnSpPr>
          <p:spPr>
            <a:xfrm>
              <a:off x="11003" y="2424"/>
              <a:ext cx="362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肘形连接符 15"/>
            <p:cNvCxnSpPr>
              <a:stCxn id="8" idx="2"/>
              <a:endCxn id="11" idx="3"/>
            </p:cNvCxnSpPr>
            <p:nvPr/>
          </p:nvCxnSpPr>
          <p:spPr>
            <a:xfrm rot="5400000">
              <a:off x="12308" y="2571"/>
              <a:ext cx="3313" cy="4359"/>
            </a:xfrm>
            <a:prstGeom prst="bentConnector2">
              <a:avLst/>
            </a:prstGeom>
            <a:ln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V="1">
              <a:off x="10172" y="3295"/>
              <a:ext cx="17" cy="2125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2366" y="5789"/>
              <a:ext cx="4334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</a:rPr>
                <a:t>Do data selection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257" y="4044"/>
              <a:ext cx="2312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</a:rPr>
                <a:t>evaluation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>
            <a:xfrm>
              <a:off x="9044" y="3287"/>
              <a:ext cx="0" cy="2142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7277" y="4050"/>
              <a:ext cx="1836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</a:rPr>
                <a:t>reward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cxnSp>
          <p:nvCxnSpPr>
            <p:cNvPr id="23" name="肘形连接符 22"/>
            <p:cNvCxnSpPr>
              <a:stCxn id="11" idx="1"/>
              <a:endCxn id="4" idx="2"/>
            </p:cNvCxnSpPr>
            <p:nvPr/>
          </p:nvCxnSpPr>
          <p:spPr>
            <a:xfrm rot="10800000">
              <a:off x="3627" y="3094"/>
              <a:ext cx="3880" cy="3313"/>
            </a:xfrm>
            <a:prstGeom prst="bentConnector2">
              <a:avLst/>
            </a:prstGeom>
            <a:ln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3902" y="5736"/>
              <a:ext cx="3375" cy="1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buNone/>
              </a:pPr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</a:rPr>
                <a:t>add pseudo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pPr algn="ctr">
                <a:buNone/>
              </a:pPr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</a:rPr>
                <a:t>labeled instances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938" y="8660"/>
              <a:ext cx="3415" cy="1440"/>
            </a:xfrm>
            <a:prstGeom prst="roundRect">
              <a:avLst/>
            </a:prstGeom>
            <a:solidFill>
              <a:srgbClr val="719DD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1" lang="en-US" altLang="zh-CN" sz="1600" b="1">
                  <a:solidFill>
                    <a:schemeClr val="bg1"/>
                  </a:solidFill>
                  <a:latin typeface="Meiryo" panose="020B0604030504040204" charset="-128"/>
                  <a:ea typeface="Meiryo" panose="020B0604030504040204" charset="-128"/>
                </a:rPr>
                <a:t>Avater/HRV</a:t>
              </a:r>
              <a:endParaRPr kumimoji="1" lang="en-US" altLang="zh-CN" sz="1600" b="1">
                <a:solidFill>
                  <a:schemeClr val="bg1"/>
                </a:solidFill>
                <a:latin typeface="Meiryo" panose="020B0604030504040204" charset="-128"/>
                <a:ea typeface="Meiryo" panose="020B0604030504040204" charset="-128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10189" y="7391"/>
              <a:ext cx="18" cy="124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9044" y="7364"/>
              <a:ext cx="0" cy="129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18"/>
            <p:cNvSpPr txBox="1"/>
            <p:nvPr/>
          </p:nvSpPr>
          <p:spPr>
            <a:xfrm>
              <a:off x="10375" y="7455"/>
              <a:ext cx="6644" cy="1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</a:rPr>
                <a:t>evaluation by interaction with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</a:rPr>
                <a:t>VR avater and HRV changes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5" name="文本框 12"/>
            <p:cNvSpPr txBox="1"/>
            <p:nvPr/>
          </p:nvSpPr>
          <p:spPr>
            <a:xfrm>
              <a:off x="12245" y="1755"/>
              <a:ext cx="1781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</a:rPr>
                <a:t>predict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8" name="文本框 20"/>
            <p:cNvSpPr txBox="1"/>
            <p:nvPr/>
          </p:nvSpPr>
          <p:spPr>
            <a:xfrm>
              <a:off x="7407" y="7660"/>
              <a:ext cx="1575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</a:rPr>
                <a:t>reward</a:t>
              </a:r>
              <a:endParaRPr lang="en-US" altLang="ja-JP" sz="2000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7" name="圆角矩形 7"/>
            <p:cNvSpPr/>
            <p:nvPr/>
          </p:nvSpPr>
          <p:spPr>
            <a:xfrm>
              <a:off x="8023" y="1584"/>
              <a:ext cx="2980" cy="1681"/>
            </a:xfrm>
            <a:prstGeom prst="roundRect">
              <a:avLst/>
            </a:prstGeom>
            <a:solidFill>
              <a:srgbClr val="719DD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kumimoji="1" lang="zh-CN" altLang="en-US" sz="1600" b="1">
                  <a:solidFill>
                    <a:schemeClr val="bg1"/>
                  </a:solidFill>
                  <a:latin typeface="Meiryo" panose="020B0604030504040204" charset="-128"/>
                  <a:ea typeface="Meiryo" panose="020B0604030504040204" charset="-128"/>
                </a:rPr>
                <a:t>Matching Model</a:t>
              </a:r>
              <a:endParaRPr kumimoji="1" lang="zh-CN" altLang="en-US" sz="1600" b="1">
                <a:solidFill>
                  <a:schemeClr val="bg1"/>
                </a:solidFill>
                <a:latin typeface="Meiryo" panose="020B0604030504040204" charset="-128"/>
                <a:ea typeface="Meiryo" panose="020B0604030504040204" charset="-128"/>
              </a:endParaRPr>
            </a:p>
          </p:txBody>
        </p:sp>
        <p:sp>
          <p:nvSpPr>
            <p:cNvPr id="14" name="文本框 12"/>
            <p:cNvSpPr txBox="1"/>
            <p:nvPr/>
          </p:nvSpPr>
          <p:spPr>
            <a:xfrm>
              <a:off x="5965" y="1755"/>
              <a:ext cx="1324" cy="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ja-JP">
                  <a:latin typeface="Arial" panose="020B0604020202090204" pitchFamily="34" charset="0"/>
                  <a:cs typeface="Arial" panose="020B0604020202090204" pitchFamily="34" charset="0"/>
                </a:rPr>
                <a:t>train</a:t>
              </a:r>
              <a:endParaRPr lang="en-US" altLang="ja-JP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538" y="8865"/>
              <a:ext cx="48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en-US"/>
            </a:p>
          </p:txBody>
        </p:sp>
      </p:grpSp>
      <p:sp>
        <p:nvSpPr>
          <p:cNvPr id="30" name="Text Box 29"/>
          <p:cNvSpPr txBox="1"/>
          <p:nvPr/>
        </p:nvSpPr>
        <p:spPr>
          <a:xfrm>
            <a:off x="314325" y="4893310"/>
            <a:ext cx="383794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Wingdings" panose="05000000000000000000" charset="0"/>
              <a:buNone/>
            </a:pPr>
            <a:r>
              <a:rPr kumimoji="1" lang="en-US" sz="1400" b="1">
                <a:latin typeface="Arial Bold" panose="020B0604020202090204" charset="0"/>
                <a:ea typeface="Meiryo" panose="020B0604030504040204" charset="-128"/>
                <a:cs typeface="Arial Bold" panose="020B0604020202090204" charset="0"/>
                <a:sym typeface="+mn-ea"/>
              </a:rPr>
              <a:t>*This proposed Model was modified from the Reinforced Self-training model in</a:t>
            </a:r>
            <a:endParaRPr kumimoji="1" lang="en-US" sz="1400" b="1">
              <a:latin typeface="Arial Bold" panose="020B0604020202090204" charset="0"/>
              <a:ea typeface="Meiryo" panose="020B0604030504040204" charset="-128"/>
              <a:cs typeface="Arial Bold" panose="020B0604020202090204" charset="0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kumimoji="1" lang="en-US" sz="1400">
                <a:latin typeface="Arial" panose="020B0604020202090204" pitchFamily="34" charset="0"/>
                <a:ea typeface="Meiryo" panose="020B0604030504040204" charset="-128"/>
                <a:cs typeface="Arial" panose="020B0604020202090204" pitchFamily="34" charset="0"/>
                <a:sym typeface="+mn-ea"/>
              </a:rPr>
              <a:t>&lt;Zero-shot Text Classification via Reinforced Self-training&gt; (Z Ye et al.,2020)</a:t>
            </a:r>
            <a:r>
              <a:rPr kumimoji="1" lang="en-US" sz="140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ea typeface="Meiryo" panose="020B0604030504040204" charset="-128"/>
                <a:cs typeface="Arial" panose="020B0604020202090204" pitchFamily="34" charset="0"/>
                <a:sym typeface="+mn-ea"/>
              </a:rPr>
              <a:t> </a:t>
            </a:r>
            <a:r>
              <a:rPr kumimoji="1" lang="en-US" sz="1400">
                <a:latin typeface="Arial" panose="020B0604020202090204" pitchFamily="34" charset="0"/>
                <a:ea typeface="Meiryo" panose="020B0604030504040204" charset="-128"/>
                <a:cs typeface="Arial" panose="020B0604020202090204" pitchFamily="34" charset="0"/>
                <a:sym typeface="+mn-ea"/>
              </a:rPr>
              <a:t>[4]</a:t>
            </a:r>
            <a:endParaRPr kumimoji="1" lang="en-US" sz="1400">
              <a:latin typeface="Arial" panose="020B0604020202090204" pitchFamily="34" charset="0"/>
              <a:ea typeface="Meiryo" panose="020B0604030504040204" charset="-128"/>
              <a:cs typeface="Arial" panose="020B060402020209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4</a:t>
            </a:r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- Experiment Design</a:t>
            </a:r>
            <a:endParaRPr kumimoji="1" lang="ja-JP" altLang="en-US" sz="3200" b="1">
              <a:solidFill>
                <a:schemeClr val="bg1"/>
              </a:solidFill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3573145" cy="523240"/>
            <a:chOff x="299" y="1162"/>
            <a:chExt cx="5627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56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Experiment Setting</a:t>
              </a:r>
              <a:endParaRPr kumimoji="1" lang="en-US" altLang="ja-JP" sz="2800" dirty="0">
                <a:latin typeface="Arial" panose="020B0604020202090204" pitchFamily="34" charset="0"/>
                <a:ea typeface="UD Digi Kyokasho N-R" panose="02020400000000000000" pitchFamily="49" charset="-128"/>
                <a:cs typeface="Arial" panose="020B0604020202090204" pitchFamily="3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4743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Box 3"/>
          <p:cNvSpPr txBox="1"/>
          <p:nvPr/>
        </p:nvSpPr>
        <p:spPr>
          <a:xfrm>
            <a:off x="314325" y="1938655"/>
            <a:ext cx="5804535" cy="3441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r>
              <a:rPr kumimoji="1" lang="ja-JP" altLang="en-US" b="1">
                <a:latin typeface="Arial Regular" panose="020B0604020202090204" charset="0"/>
                <a:ea typeface="Meiryo" panose="020B0604030504040204" charset="-128"/>
                <a:cs typeface="Arial Regular" panose="020B0604020202090204" charset="0"/>
                <a:sym typeface="+mn-ea"/>
              </a:rPr>
              <a:t>APP</a:t>
            </a:r>
            <a:r>
              <a:rPr lang="en-US" altLang="ja-JP" b="1">
                <a:latin typeface="Arial Regular" panose="020B0604020202090204" charset="0"/>
                <a:cs typeface="Arial Regular" panose="020B0604020202090204" charset="0"/>
                <a:sym typeface="+mn-ea"/>
              </a:rPr>
              <a:t>: </a:t>
            </a:r>
            <a:r>
              <a:rPr lang="en-US" altLang="ja-JP">
                <a:latin typeface="Arial Regular" panose="020B0604020202090204" charset="0"/>
                <a:cs typeface="Arial Regular" panose="020B0604020202090204" charset="0"/>
                <a:sym typeface="+mn-ea"/>
              </a:rPr>
              <a:t>VRChat</a:t>
            </a:r>
            <a:endParaRPr lang="en-US" altLang="ja-JP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ja-JP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ja-JP" b="1">
                <a:latin typeface="Arial Regular" panose="020B0604020202090204" charset="0"/>
                <a:cs typeface="Arial Regular" panose="020B0604020202090204" charset="0"/>
                <a:sym typeface="+mn-ea"/>
              </a:rPr>
              <a:t>Group Composition: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2 talkers a group</a:t>
            </a:r>
            <a:endParaRPr lang="en-US" altLang="ja-JP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ja-JP" b="1">
                <a:latin typeface="Arial Regular" panose="020B0604020202090204" charset="0"/>
                <a:cs typeface="Arial Regular" panose="020B0604020202090204" charset="0"/>
                <a:sym typeface="+mn-ea"/>
              </a:rPr>
              <a:t>Participants: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more than 20 different groups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Device: </a:t>
            </a:r>
            <a:r>
              <a:rPr lang="en-US" altLang="ja-JP">
                <a:latin typeface="Arial Regular" panose="020B0604020202090204" charset="0"/>
                <a:cs typeface="Arial Regular" panose="020B0604020202090204" charset="0"/>
                <a:sym typeface="+mn-ea"/>
              </a:rPr>
              <a:t>VIVE Pro Eye, Polar H10</a:t>
            </a:r>
            <a:endParaRPr lang="en-US" altLang="ja-JP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Details:</a:t>
            </a:r>
            <a:r>
              <a:rPr lang="en-US" altLang="ja-JP">
                <a:latin typeface="Arial Regular" panose="020B0604020202090204" charset="0"/>
                <a:cs typeface="Arial Regular" panose="020B0604020202090204" charset="0"/>
                <a:sym typeface="+mn-ea"/>
              </a:rPr>
              <a:t>	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(Main talker)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wear sensors and VR headset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ja-JP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(Second talker)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just login to the VR platform and talk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Each conversation lasted approximately </a:t>
            </a:r>
            <a:r>
              <a:rPr lang="en-US" altLang="ja-JP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3 minutes</a:t>
            </a:r>
            <a:endParaRPr lang="en-US"/>
          </a:p>
        </p:txBody>
      </p:sp>
      <p:pic>
        <p:nvPicPr>
          <p:cNvPr id="6" name="Picture 5" descr="vr_cafe_cou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3075" y="984250"/>
            <a:ext cx="2012315" cy="2012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2002155"/>
            <a:ext cx="928370" cy="3943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601460" y="2719705"/>
            <a:ext cx="4724400" cy="3247513"/>
            <a:chOff x="2031" y="3537"/>
            <a:chExt cx="6866" cy="5552"/>
          </a:xfrm>
        </p:grpSpPr>
        <p:sp>
          <p:nvSpPr>
            <p:cNvPr id="10" name="Oval 9"/>
            <p:cNvSpPr/>
            <p:nvPr/>
          </p:nvSpPr>
          <p:spPr>
            <a:xfrm>
              <a:off x="2853" y="4367"/>
              <a:ext cx="632" cy="6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837" y="4367"/>
              <a:ext cx="632" cy="6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365" y="7734"/>
              <a:ext cx="632" cy="6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2031" y="5149"/>
              <a:ext cx="2275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Main talker</a:t>
              </a:r>
              <a:endParaRPr lang="en-US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7283" y="5281"/>
              <a:ext cx="1614" cy="6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Talker2</a:t>
              </a:r>
              <a:endParaRPr lang="en-US"/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4889" y="8459"/>
              <a:ext cx="1838" cy="6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>
                  <a:sym typeface="+mn-ea"/>
                </a:rPr>
                <a:t>Evaluator</a:t>
              </a:r>
              <a:endParaRPr lang="en-US"/>
            </a:p>
          </p:txBody>
        </p:sp>
        <p:cxnSp>
          <p:nvCxnSpPr>
            <p:cNvPr id="17" name="Straight Arrow Connector 16"/>
            <p:cNvCxnSpPr>
              <a:stCxn id="10" idx="6"/>
              <a:endCxn id="11" idx="2"/>
            </p:cNvCxnSpPr>
            <p:nvPr/>
          </p:nvCxnSpPr>
          <p:spPr>
            <a:xfrm>
              <a:off x="3485" y="4694"/>
              <a:ext cx="4352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Text Box 17"/>
            <p:cNvSpPr txBox="1"/>
            <p:nvPr/>
          </p:nvSpPr>
          <p:spPr>
            <a:xfrm>
              <a:off x="4333" y="4114"/>
              <a:ext cx="2950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communication</a:t>
              </a:r>
              <a:endParaRPr lang="en-US"/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2031" y="3537"/>
              <a:ext cx="2366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VR&amp;Sensor</a:t>
              </a:r>
              <a:endParaRPr lang="en-US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7775" y="3537"/>
              <a:ext cx="1122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PC</a:t>
              </a:r>
              <a:endParaRPr lang="en-US"/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4807" y="7032"/>
              <a:ext cx="2026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Video/PC</a:t>
              </a:r>
              <a:endParaRPr lang="en-US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5676" y="4966"/>
              <a:ext cx="10" cy="17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4</a:t>
            </a:r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- </a:t>
            </a:r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  <a:sym typeface="+mn-ea"/>
              </a:rPr>
              <a:t>Experiment Design</a:t>
            </a:r>
            <a:endParaRPr kumimoji="1" lang="ja-JP" altLang="en-US" sz="3200" b="1">
              <a:solidFill>
                <a:schemeClr val="bg1"/>
              </a:solidFill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3573145" cy="523240"/>
            <a:chOff x="299" y="1162"/>
            <a:chExt cx="5627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56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Raw Data </a:t>
              </a:r>
              <a:endParaRPr lang="en-US" altLang="zh-CN" sz="2800" b="1">
                <a:latin typeface="Arial Bold" panose="020B0604020202090204" charset="0"/>
                <a:cs typeface="Arial Bold" panose="020B060402020209020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 flipV="1">
              <a:off x="495" y="1979"/>
              <a:ext cx="2521" cy="7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89865" y="2607310"/>
            <a:ext cx="4246245" cy="523240"/>
            <a:chOff x="299" y="1162"/>
            <a:chExt cx="6687" cy="824"/>
          </a:xfrm>
        </p:grpSpPr>
        <p:sp>
          <p:nvSpPr>
            <p:cNvPr id="7" name="テキスト ボックス 14"/>
            <p:cNvSpPr txBox="1"/>
            <p:nvPr/>
          </p:nvSpPr>
          <p:spPr>
            <a:xfrm>
              <a:off x="299" y="1162"/>
              <a:ext cx="66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Experiment schedule</a:t>
              </a:r>
              <a:r>
                <a:rPr lang="en-US" altLang="zh-CN" sz="2800" b="1">
                  <a:latin typeface="Arial Regular" panose="020B0604020202090204" charset="0"/>
                  <a:cs typeface="Arial Regular" panose="020B0604020202090204" charset="0"/>
                  <a:sym typeface="+mn-ea"/>
                </a:rPr>
                <a:t> </a:t>
              </a:r>
              <a:endParaRPr kumimoji="1" lang="en-US" altLang="ja-JP" sz="2800" dirty="0">
                <a:latin typeface="Arial" panose="020B0604020202090204" pitchFamily="34" charset="0"/>
                <a:ea typeface="UD Digi Kyokasho N-R" panose="02020400000000000000" pitchFamily="49" charset="-128"/>
                <a:cs typeface="Arial" panose="020B0604020202090204" pitchFamily="34" charset="0"/>
              </a:endParaRPr>
            </a:p>
          </p:txBody>
        </p:sp>
        <p:cxnSp>
          <p:nvCxnSpPr>
            <p:cNvPr id="8" name="直線コネクタ 4"/>
            <p:cNvCxnSpPr/>
            <p:nvPr/>
          </p:nvCxnSpPr>
          <p:spPr>
            <a:xfrm flipV="1">
              <a:off x="495" y="1965"/>
              <a:ext cx="5522" cy="21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7660" y="1504315"/>
            <a:ext cx="3683000" cy="860425"/>
            <a:chOff x="4351" y="1937"/>
            <a:chExt cx="5800" cy="1355"/>
          </a:xfrm>
        </p:grpSpPr>
        <p:sp>
          <p:nvSpPr>
            <p:cNvPr id="11" name="Rounded Rectangle 10"/>
            <p:cNvSpPr/>
            <p:nvPr/>
          </p:nvSpPr>
          <p:spPr>
            <a:xfrm>
              <a:off x="4351" y="1937"/>
              <a:ext cx="1310" cy="57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ja-JP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ECG</a:t>
              </a:r>
              <a:endParaRPr lang="en-US" altLang="ja-JP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903" y="1937"/>
              <a:ext cx="1459" cy="57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ja-JP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Audio</a:t>
              </a:r>
              <a:endParaRPr lang="en-US" altLang="ja-JP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51" y="2721"/>
              <a:ext cx="2794" cy="57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Eye tracking</a:t>
              </a:r>
              <a:endParaRPr lang="en-US" altLang="zh-CN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604" y="1937"/>
              <a:ext cx="2547" cy="57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Head traking</a:t>
              </a:r>
              <a:endParaRPr lang="en-US" altLang="zh-CN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363" y="2721"/>
              <a:ext cx="2788" cy="57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Lip tracking</a:t>
              </a:r>
              <a:endParaRPr lang="en-US" altLang="zh-CN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314325" y="3371850"/>
            <a:ext cx="50095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None/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1st experiment </a:t>
            </a:r>
            <a:r>
              <a:rPr lang="en-US" altLang="ja-JP" b="1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(positive group) </a:t>
            </a:r>
            <a:endParaRPr lang="en-US" altLang="ja-JP" b="1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in a </a:t>
            </a:r>
            <a:r>
              <a:rPr lang="en-US" altLang="ja-JP">
                <a:solidFill>
                  <a:schemeClr val="accent6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Relax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VR environment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Stay and Relax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Conversation on a particular topic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ja-JP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 algn="l"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in a </a:t>
            </a:r>
            <a:r>
              <a:rPr lang="en-US" altLang="ja-JP">
                <a:solidFill>
                  <a:schemeClr val="accent4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Joy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VR environment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Stay and Arouse Joyness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Conversation on a particular topic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4319905" y="3371850"/>
            <a:ext cx="4615180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b="1">
                <a:latin typeface="Arial Bold" panose="020B0604020202090204" charset="0"/>
                <a:cs typeface="Arial Bold" panose="020B0604020202090204" charset="0"/>
              </a:rPr>
              <a:t>2nd experiment (negative group) </a:t>
            </a:r>
            <a:endParaRPr lang="en-US" altLang="ja-JP" b="1">
              <a:latin typeface="Arial Bold" panose="020B0604020202090204" charset="0"/>
              <a:cs typeface="Arial Bold" panose="020B0604020202090204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in a </a:t>
            </a:r>
            <a:r>
              <a:rPr lang="en-US" altLang="ja-JP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Sad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VR environment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</a:rPr>
              <a:t>Stay and recall Sadness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Conversation on a particular topic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ja-JP" sz="16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</a:rPr>
              <a:t> in a </a:t>
            </a:r>
            <a:r>
              <a:rPr lang="en-US" altLang="ja-JP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Fear/Disgust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</a:rPr>
              <a:t> VR environment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Play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</a:rPr>
              <a:t> and Experience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Conversation on a particular topic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150995" y="1379220"/>
            <a:ext cx="20472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feature extraction</a:t>
            </a:r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4616450" y="1734820"/>
            <a:ext cx="111633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188075" y="1790065"/>
            <a:ext cx="1167765" cy="3752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Samples</a:t>
            </a:r>
            <a:endParaRPr lang="en-US" altLang="zh-CN" b="1">
              <a:solidFill>
                <a:schemeClr val="tx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7810500" y="1770380"/>
            <a:ext cx="111633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7642860" y="1421765"/>
            <a:ext cx="1389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select data</a:t>
            </a:r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9381490" y="1654810"/>
            <a:ext cx="20872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Train  class</a:t>
            </a:r>
            <a:endParaRPr lang="en-US" altLang="ja-JP" b="1">
              <a:latin typeface="Arial Bold" panose="020B0604020202090204" charset="0"/>
              <a:cs typeface="Arial Bold" panose="020B0604020202090204" charset="0"/>
            </a:endParaRPr>
          </a:p>
          <a:p>
            <a:pPr algn="l"/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Matching Model</a:t>
            </a:r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8706717" y="3205563"/>
            <a:ext cx="3334258" cy="2150027"/>
            <a:chOff x="12437" y="3181"/>
            <a:chExt cx="6127" cy="4720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12447" y="5906"/>
              <a:ext cx="3956" cy="2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 Box 45"/>
            <p:cNvSpPr txBox="1"/>
            <p:nvPr/>
          </p:nvSpPr>
          <p:spPr>
            <a:xfrm>
              <a:off x="16568" y="5454"/>
              <a:ext cx="1996" cy="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b="1"/>
                <a:t>Valence</a:t>
              </a:r>
              <a:endParaRPr lang="en-US" b="1"/>
            </a:p>
          </p:txBody>
        </p:sp>
        <p:sp>
          <p:nvSpPr>
            <p:cNvPr id="47" name="Text Box 46"/>
            <p:cNvSpPr txBox="1"/>
            <p:nvPr/>
          </p:nvSpPr>
          <p:spPr>
            <a:xfrm>
              <a:off x="13437" y="3181"/>
              <a:ext cx="2088" cy="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b="1"/>
                <a:t>Arousal</a:t>
              </a:r>
              <a:endParaRPr lang="en-US" b="1"/>
            </a:p>
          </p:txBody>
        </p:sp>
        <p:sp>
          <p:nvSpPr>
            <p:cNvPr id="48" name="Text Box 47"/>
            <p:cNvSpPr txBox="1"/>
            <p:nvPr/>
          </p:nvSpPr>
          <p:spPr>
            <a:xfrm>
              <a:off x="12702" y="6488"/>
              <a:ext cx="1174" cy="8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ja-JP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Sad</a:t>
              </a:r>
              <a:endParaRPr lang="en-US" altLang="ja-JP" b="1">
                <a:solidFill>
                  <a:schemeClr val="accent1">
                    <a:lumMod val="60000"/>
                    <a:lumOff val="40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49" name="Text Box 48"/>
            <p:cNvSpPr txBox="1"/>
            <p:nvPr/>
          </p:nvSpPr>
          <p:spPr>
            <a:xfrm>
              <a:off x="12437" y="4314"/>
              <a:ext cx="1995" cy="14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ja-JP" b="1">
                  <a:solidFill>
                    <a:srgbClr val="FF0000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Fear/</a:t>
              </a:r>
              <a:endParaRPr lang="en-US" altLang="ja-JP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  <a:p>
              <a:r>
                <a:rPr lang="en-US" altLang="ja-JP" b="1">
                  <a:solidFill>
                    <a:srgbClr val="FF0000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Disgust</a:t>
              </a:r>
              <a:endParaRPr lang="en-US" altLang="ja-JP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50" name="Text Box 49"/>
            <p:cNvSpPr txBox="1"/>
            <p:nvPr/>
          </p:nvSpPr>
          <p:spPr>
            <a:xfrm>
              <a:off x="14963" y="4544"/>
              <a:ext cx="1263" cy="8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ja-JP" b="1">
                  <a:solidFill>
                    <a:schemeClr val="accent4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Joy</a:t>
              </a:r>
              <a:endParaRPr lang="en-US" altLang="ja-JP" b="1">
                <a:solidFill>
                  <a:schemeClr val="accent4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51" name="Text Box 50"/>
            <p:cNvSpPr txBox="1"/>
            <p:nvPr/>
          </p:nvSpPr>
          <p:spPr>
            <a:xfrm>
              <a:off x="14969" y="6488"/>
              <a:ext cx="1480" cy="8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ja-JP" b="1">
                  <a:solidFill>
                    <a:schemeClr val="accent6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Relax</a:t>
              </a:r>
              <a:endParaRPr lang="en-US" altLang="ja-JP" b="1">
                <a:solidFill>
                  <a:schemeClr val="accent6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14481" y="4061"/>
              <a:ext cx="0" cy="384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  <a:sym typeface="+mn-ea"/>
              </a:rPr>
              <a:t>4</a:t>
            </a:r>
            <a:r>
              <a:rPr kumimoji="1" lang="ja-JP" altLang="en-US" sz="3200" b="1">
                <a:solidFill>
                  <a:schemeClr val="bg1"/>
                </a:solidFill>
                <a:latin typeface="UD Digi Kyokasho N-R" panose="02020400000000000000" pitchFamily="49" charset="-128"/>
                <a:ea typeface="UD Digi Kyokasho N-R" panose="02020400000000000000" pitchFamily="49" charset="-128"/>
                <a:sym typeface="+mn-ea"/>
              </a:rPr>
              <a:t>- Experiment Design</a:t>
            </a:r>
            <a:endParaRPr kumimoji="1" lang="ja-JP" altLang="en-US" sz="3200" b="1">
              <a:solidFill>
                <a:schemeClr val="bg1"/>
              </a:solidFill>
              <a:latin typeface="UD Digi Kyokasho N-R" panose="02020400000000000000" pitchFamily="49" charset="-128"/>
              <a:ea typeface="UD Digi Kyokasho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3573145" cy="523240"/>
            <a:chOff x="299" y="1162"/>
            <a:chExt cx="5627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56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Experiment Images</a:t>
              </a:r>
              <a:endParaRPr kumimoji="1" lang="en-US" altLang="ja-JP" sz="2800" dirty="0">
                <a:latin typeface="Arial" panose="020B0604020202090204" pitchFamily="34" charset="0"/>
                <a:ea typeface="UD Digi Kyokasho N-R" panose="02020400000000000000" pitchFamily="49" charset="-128"/>
                <a:cs typeface="Arial" panose="020B0604020202090204" pitchFamily="3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5036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Box 9"/>
          <p:cNvSpPr txBox="1"/>
          <p:nvPr/>
        </p:nvSpPr>
        <p:spPr>
          <a:xfrm>
            <a:off x="3242945" y="4770755"/>
            <a:ext cx="57054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endParaRPr lang="en-US" altLang="ja-JP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ctr"/>
            <a:r>
              <a:rPr lang="en-US" altLang="ja-JP" sz="2000" b="1">
                <a:latin typeface="Arial Bold" panose="020B0604020202090204" charset="0"/>
                <a:cs typeface="Arial Bold" panose="020B0604020202090204" charset="0"/>
                <a:sym typeface="+mn-ea"/>
              </a:rPr>
              <a:t>Play &amp; Talk in VRChat!</a:t>
            </a:r>
            <a:endParaRPr lang="en-US" altLang="ja-JP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77595" y="2125980"/>
            <a:ext cx="4761230" cy="279527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344285" y="2125980"/>
            <a:ext cx="4761230" cy="279527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3353118" y="1547495"/>
            <a:ext cx="548449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ja-JP" sz="2000" b="1">
                <a:latin typeface="Arial Bold" panose="020B0604020202090204" charset="0"/>
                <a:cs typeface="Arial Bold" panose="020B0604020202090204" charset="0"/>
                <a:sym typeface="+mn-ea"/>
              </a:rPr>
              <a:t>Enjoy Endless Experience in Virtual Reality!</a:t>
            </a:r>
            <a:endParaRPr lang="en-US" altLang="ja-JP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a4191e80-1b6d-4dd3-a5df-9ab4957ac528}"/>
</p:tagLst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8895</Words>
  <Application>WPS Presentation</Application>
  <PresentationFormat>ワイド画面</PresentationFormat>
  <Paragraphs>562</Paragraphs>
  <Slides>21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7" baseType="lpstr">
      <vt:lpstr>Arial</vt:lpstr>
      <vt:lpstr>SimSun</vt:lpstr>
      <vt:lpstr>Wingdings</vt:lpstr>
      <vt:lpstr>UD Digi Kyokasho N-R</vt:lpstr>
      <vt:lpstr>冬青黑体简体中文</vt:lpstr>
      <vt:lpstr>UD デジタル 教科書体 N-R</vt:lpstr>
      <vt:lpstr>Arial</vt:lpstr>
      <vt:lpstr>Meiryo</vt:lpstr>
      <vt:lpstr>Wingdings</vt:lpstr>
      <vt:lpstr>Arial Bold</vt:lpstr>
      <vt:lpstr>Arial Regular</vt:lpstr>
      <vt:lpstr>微软雅黑</vt:lpstr>
      <vt:lpstr>MS明朝</vt:lpstr>
      <vt:lpstr>汉仪旗黑</vt:lpstr>
      <vt:lpstr>Arial Unicode MS</vt:lpstr>
      <vt:lpstr>汉仪书宋二KW</vt:lpstr>
      <vt:lpstr>Hiragino Sans</vt:lpstr>
      <vt:lpstr>游ゴシック Light</vt:lpstr>
      <vt:lpstr>苹方-简</vt:lpstr>
      <vt:lpstr>Calibri Light</vt:lpstr>
      <vt:lpstr>Helvetica Neue</vt:lpstr>
      <vt:lpstr>游ゴシック</vt:lpstr>
      <vt:lpstr>Calibri</vt:lpstr>
      <vt:lpstr>等线</vt:lpstr>
      <vt:lpstr>汉仪中等线KW</vt:lpstr>
      <vt:lpstr>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山口 翔大</dc:creator>
  <cp:lastModifiedBy>liuyi</cp:lastModifiedBy>
  <cp:revision>209</cp:revision>
  <dcterms:created xsi:type="dcterms:W3CDTF">2022-08-01T02:49:57Z</dcterms:created>
  <dcterms:modified xsi:type="dcterms:W3CDTF">2022-08-01T02:49:57Z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1033-3.3.0.5120</vt:lpwstr>
  </property>
</Properties>
</file>